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316" r:id="rId2"/>
    <p:sldId id="304" r:id="rId3"/>
    <p:sldId id="306" r:id="rId4"/>
    <p:sldId id="260" r:id="rId5"/>
    <p:sldId id="326" r:id="rId6"/>
    <p:sldId id="327" r:id="rId7"/>
    <p:sldId id="328" r:id="rId8"/>
    <p:sldId id="329" r:id="rId9"/>
    <p:sldId id="330" r:id="rId10"/>
    <p:sldId id="331" r:id="rId11"/>
    <p:sldId id="332" r:id="rId12"/>
    <p:sldId id="333" r:id="rId13"/>
    <p:sldId id="334" r:id="rId14"/>
    <p:sldId id="335" r:id="rId15"/>
    <p:sldId id="336" r:id="rId16"/>
    <p:sldId id="317" r:id="rId17"/>
    <p:sldId id="337" r:id="rId18"/>
  </p:sldIdLst>
  <p:sldSz cx="12188825" cy="6858000"/>
  <p:notesSz cx="6858000" cy="9144000"/>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027C3E6-D22B-A743-9633-6F12198E7AE3}">
          <p14:sldIdLst>
            <p14:sldId id="316"/>
            <p14:sldId id="304"/>
            <p14:sldId id="306"/>
            <p14:sldId id="260"/>
            <p14:sldId id="326"/>
            <p14:sldId id="327"/>
            <p14:sldId id="328"/>
            <p14:sldId id="329"/>
            <p14:sldId id="330"/>
            <p14:sldId id="331"/>
            <p14:sldId id="332"/>
            <p14:sldId id="333"/>
            <p14:sldId id="334"/>
            <p14:sldId id="335"/>
            <p14:sldId id="336"/>
            <p14:sldId id="317"/>
            <p14:sldId id="337"/>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2846"/>
    <a:srgbClr val="3E9043"/>
    <a:srgbClr val="0F758E"/>
    <a:srgbClr val="004053"/>
    <a:srgbClr val="F80000"/>
    <a:srgbClr val="D9E2E6"/>
    <a:srgbClr val="E8EFF2"/>
    <a:srgbClr val="9FD0DE"/>
    <a:srgbClr val="7FA7B2"/>
    <a:srgbClr val="6A8B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D0F851-EC5A-4D38-B0AD-8093EC10F33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85" autoAdjust="0"/>
    <p:restoredTop sz="89629" autoAdjust="0"/>
  </p:normalViewPr>
  <p:slideViewPr>
    <p:cSldViewPr snapToGrid="0">
      <p:cViewPr>
        <p:scale>
          <a:sx n="108" d="100"/>
          <a:sy n="108" d="100"/>
        </p:scale>
        <p:origin x="1120" y="296"/>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54" d="100"/>
        <a:sy n="54" d="100"/>
      </p:scale>
      <p:origin x="0" y="7512"/>
    </p:cViewPr>
  </p:sorterViewPr>
  <p:notesViewPr>
    <p:cSldViewPr snapToGrid="0">
      <p:cViewPr varScale="1">
        <p:scale>
          <a:sx n="103" d="100"/>
          <a:sy n="103" d="100"/>
        </p:scale>
        <p:origin x="-4320" y="-10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tags" Target="tags/tag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E821AA6-70BE-4FDE-A8DC-DB381A688FD8}" type="datetimeFigureOut">
              <a:rPr lang="en-US"/>
              <a:t>1/23/19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97E47EA-D299-42CE-88BF-4E1035596DA5}" type="slidenum">
              <a:rPr/>
              <a:t>‹#›</a:t>
            </a:fld>
            <a:endParaRPr/>
          </a:p>
        </p:txBody>
      </p:sp>
    </p:spTree>
    <p:extLst>
      <p:ext uri="{BB962C8B-B14F-4D97-AF65-F5344CB8AC3E}">
        <p14:creationId xmlns:p14="http://schemas.microsoft.com/office/powerpoint/2010/main" val="1966811851"/>
      </p:ext>
    </p:extLst>
  </p:cSld>
  <p:clrMap bg1="lt1" tx1="dk1" bg2="lt2" tx2="dk2" accent1="accent1" accent2="accent2" accent3="accent3" accent4="accent4" accent5="accent5" accent6="accent6" hlink="hlink" folHlink="folHlink"/>
  <p:hf hdr="0" ftr="0" dt="0"/>
</p:handoutMaster>
</file>

<file path=ppt/media/image1.png>
</file>

<file path=ppt/media/image166.png>
</file>

<file path=ppt/media/image167.png>
</file>

<file path=ppt/media/image168.png>
</file>

<file path=ppt/media/image2.jp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2588" y="381000"/>
            <a:ext cx="4572000" cy="257309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381000" y="3124200"/>
            <a:ext cx="6096000" cy="5334000"/>
          </a:xfrm>
          <a:prstGeom prst="rect">
            <a:avLst/>
          </a:prstGeom>
        </p:spPr>
        <p:txBody>
          <a:bodyPr vert="horz" lIns="0" tIns="0" rIns="0" bIns="91440" rtlCol="0">
            <a:normAutofit/>
          </a:body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p>
        </p:txBody>
      </p:sp>
      <p:sp>
        <p:nvSpPr>
          <p:cNvPr id="6" name="Footer Placeholder 5"/>
          <p:cNvSpPr>
            <a:spLocks noGrp="1"/>
          </p:cNvSpPr>
          <p:nvPr>
            <p:ph type="ftr" sz="quarter" idx="4"/>
          </p:nvPr>
        </p:nvSpPr>
        <p:spPr>
          <a:xfrm>
            <a:off x="381000" y="8610600"/>
            <a:ext cx="4648200" cy="2270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715000" y="8610600"/>
            <a:ext cx="762000" cy="227013"/>
          </a:xfrm>
          <a:prstGeom prst="rect">
            <a:avLst/>
          </a:prstGeom>
        </p:spPr>
        <p:txBody>
          <a:bodyPr vert="horz" lIns="91440" tIns="45720" rIns="91440" bIns="45720" rtlCol="0" anchor="b"/>
          <a:lstStyle>
            <a:lvl1pPr algn="r">
              <a:defRPr sz="1200"/>
            </a:lvl1pPr>
          </a:lstStyle>
          <a:p>
            <a:fld id="{8C72D9AE-7182-4680-8F79-479C4181FF08}" type="slidenum">
              <a:rPr/>
              <a:t>‹#›</a:t>
            </a:fld>
            <a:endParaRPr/>
          </a:p>
        </p:txBody>
      </p:sp>
    </p:spTree>
    <p:extLst>
      <p:ext uri="{BB962C8B-B14F-4D97-AF65-F5344CB8AC3E}">
        <p14:creationId xmlns:p14="http://schemas.microsoft.com/office/powerpoint/2010/main" val="97311490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spcBef>
        <a:spcPts val="600"/>
      </a:spcBef>
      <a:defRPr sz="1100" kern="1200">
        <a:solidFill>
          <a:srgbClr val="000000"/>
        </a:solidFill>
        <a:latin typeface="+mn-lt"/>
        <a:ea typeface="+mn-ea"/>
        <a:cs typeface="+mn-cs"/>
      </a:defRPr>
    </a:lvl1pPr>
    <a:lvl2pPr marL="228600" indent="-114300" algn="l" defTabSz="914400" rtl="0" eaLnBrk="1" latinLnBrk="0" hangingPunct="1">
      <a:spcBef>
        <a:spcPts val="600"/>
      </a:spcBef>
      <a:buFont typeface="Arial" panose="020B0604020202020204" pitchFamily="34" charset="0"/>
      <a:buChar char="•"/>
      <a:defRPr sz="1050" kern="1200">
        <a:solidFill>
          <a:srgbClr val="000000"/>
        </a:solidFill>
        <a:latin typeface="+mn-lt"/>
        <a:ea typeface="+mn-ea"/>
        <a:cs typeface="+mn-cs"/>
      </a:defRPr>
    </a:lvl2pPr>
    <a:lvl3pPr marL="400050" indent="-114300" algn="l" defTabSz="914400" rtl="0" eaLnBrk="1" latinLnBrk="0" hangingPunct="1">
      <a:spcBef>
        <a:spcPts val="600"/>
      </a:spcBef>
      <a:buFont typeface="Arial" panose="020B0604020202020204" pitchFamily="34" charset="0"/>
      <a:buChar char="–"/>
      <a:defRPr sz="900" kern="1200">
        <a:solidFill>
          <a:srgbClr val="000000"/>
        </a:solidFill>
        <a:latin typeface="+mn-lt"/>
        <a:ea typeface="+mn-ea"/>
        <a:cs typeface="+mn-cs"/>
      </a:defRPr>
    </a:lvl3pPr>
    <a:lvl4pPr marL="571500" indent="-114300" algn="l" defTabSz="914400" rtl="0" eaLnBrk="1" latinLnBrk="0" hangingPunct="1">
      <a:spcBef>
        <a:spcPts val="600"/>
      </a:spcBef>
      <a:buFont typeface="Arial" panose="020B0604020202020204" pitchFamily="34" charset="0"/>
      <a:buChar char="•"/>
      <a:defRPr sz="900" kern="1200">
        <a:solidFill>
          <a:srgbClr val="000000"/>
        </a:solidFill>
        <a:latin typeface="+mn-lt"/>
        <a:ea typeface="+mn-ea"/>
        <a:cs typeface="+mn-cs"/>
      </a:defRPr>
    </a:lvl4pPr>
    <a:lvl5pPr marL="742950" indent="-114300" algn="l" defTabSz="914400" rtl="0" eaLnBrk="1" latinLnBrk="0" hangingPunct="1">
      <a:spcBef>
        <a:spcPts val="600"/>
      </a:spcBef>
      <a:buFont typeface="Arial" panose="020B0604020202020204" pitchFamily="34" charset="0"/>
      <a:buChar char="–"/>
      <a:defRPr sz="800" kern="1200">
        <a:solidFill>
          <a:srgbClr val="000000"/>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uk-UA"/>
              <a:t>1</a:t>
            </a:fld>
            <a:endParaRPr lang="uk-UA"/>
          </a:p>
        </p:txBody>
      </p:sp>
    </p:spTree>
    <p:extLst>
      <p:ext uri="{BB962C8B-B14F-4D97-AF65-F5344CB8AC3E}">
        <p14:creationId xmlns:p14="http://schemas.microsoft.com/office/powerpoint/2010/main" val="7081226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en-US"/>
              <a:t>10</a:t>
            </a:fld>
            <a:endParaRPr lang="en-US" dirty="0"/>
          </a:p>
        </p:txBody>
      </p:sp>
    </p:spTree>
    <p:extLst>
      <p:ext uri="{BB962C8B-B14F-4D97-AF65-F5344CB8AC3E}">
        <p14:creationId xmlns:p14="http://schemas.microsoft.com/office/powerpoint/2010/main" val="1355480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en-US"/>
              <a:t>11</a:t>
            </a:fld>
            <a:endParaRPr lang="en-US" dirty="0"/>
          </a:p>
        </p:txBody>
      </p:sp>
    </p:spTree>
    <p:extLst>
      <p:ext uri="{BB962C8B-B14F-4D97-AF65-F5344CB8AC3E}">
        <p14:creationId xmlns:p14="http://schemas.microsoft.com/office/powerpoint/2010/main" val="60117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en-US"/>
              <a:t>12</a:t>
            </a:fld>
            <a:endParaRPr lang="en-US"/>
          </a:p>
        </p:txBody>
      </p:sp>
    </p:spTree>
    <p:extLst>
      <p:ext uri="{BB962C8B-B14F-4D97-AF65-F5344CB8AC3E}">
        <p14:creationId xmlns:p14="http://schemas.microsoft.com/office/powerpoint/2010/main" val="6281617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C72D9AE-7182-4680-8F79-479C4181FF08}" type="slidenum">
              <a:rPr lang="en-US"/>
              <a:t>13</a:t>
            </a:fld>
            <a:endParaRPr lang="en-US"/>
          </a:p>
        </p:txBody>
      </p:sp>
    </p:spTree>
    <p:extLst>
      <p:ext uri="{BB962C8B-B14F-4D97-AF65-F5344CB8AC3E}">
        <p14:creationId xmlns:p14="http://schemas.microsoft.com/office/powerpoint/2010/main" val="6895876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60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en-US"/>
              <a:t>14</a:t>
            </a:fld>
            <a:endParaRPr lang="en-US"/>
          </a:p>
        </p:txBody>
      </p:sp>
    </p:spTree>
    <p:extLst>
      <p:ext uri="{BB962C8B-B14F-4D97-AF65-F5344CB8AC3E}">
        <p14:creationId xmlns:p14="http://schemas.microsoft.com/office/powerpoint/2010/main" val="8463660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C72D9AE-7182-4680-8F79-479C4181FF08}" type="slidenum">
              <a:rPr lang="en-US"/>
              <a:t>15</a:t>
            </a:fld>
            <a:endParaRPr lang="en-US"/>
          </a:p>
        </p:txBody>
      </p:sp>
    </p:spTree>
    <p:extLst>
      <p:ext uri="{BB962C8B-B14F-4D97-AF65-F5344CB8AC3E}">
        <p14:creationId xmlns:p14="http://schemas.microsoft.com/office/powerpoint/2010/main" val="4334428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en-US" smtClean="0"/>
              <a:t>16</a:t>
            </a:fld>
            <a:endParaRPr lang="en-US" dirty="0"/>
          </a:p>
        </p:txBody>
      </p:sp>
    </p:spTree>
    <p:extLst>
      <p:ext uri="{BB962C8B-B14F-4D97-AF65-F5344CB8AC3E}">
        <p14:creationId xmlns:p14="http://schemas.microsoft.com/office/powerpoint/2010/main" val="9418298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uk-UA"/>
              <a:t>17</a:t>
            </a:fld>
            <a:endParaRPr lang="uk-UA" dirty="0"/>
          </a:p>
        </p:txBody>
      </p:sp>
    </p:spTree>
    <p:extLst>
      <p:ext uri="{BB962C8B-B14F-4D97-AF65-F5344CB8AC3E}">
        <p14:creationId xmlns:p14="http://schemas.microsoft.com/office/powerpoint/2010/main" val="136465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en-US" smtClean="0"/>
              <a:t>2</a:t>
            </a:fld>
            <a:endParaRPr lang="en-US" dirty="0"/>
          </a:p>
        </p:txBody>
      </p:sp>
    </p:spTree>
    <p:extLst>
      <p:ext uri="{BB962C8B-B14F-4D97-AF65-F5344CB8AC3E}">
        <p14:creationId xmlns:p14="http://schemas.microsoft.com/office/powerpoint/2010/main" val="422619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en-US" smtClean="0"/>
              <a:t>3</a:t>
            </a:fld>
            <a:endParaRPr lang="en-US" dirty="0"/>
          </a:p>
        </p:txBody>
      </p:sp>
    </p:spTree>
    <p:extLst>
      <p:ext uri="{BB962C8B-B14F-4D97-AF65-F5344CB8AC3E}">
        <p14:creationId xmlns:p14="http://schemas.microsoft.com/office/powerpoint/2010/main" val="1225235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uk-UA"/>
              <a:t>4</a:t>
            </a:fld>
            <a:endParaRPr lang="uk-UA" dirty="0"/>
          </a:p>
        </p:txBody>
      </p:sp>
    </p:spTree>
    <p:extLst>
      <p:ext uri="{BB962C8B-B14F-4D97-AF65-F5344CB8AC3E}">
        <p14:creationId xmlns:p14="http://schemas.microsoft.com/office/powerpoint/2010/main" val="10315164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r>
              <a:rPr lang="en-US" dirty="0"/>
              <a:t>1. </a:t>
            </a:r>
            <a:r>
              <a:rPr lang="en-US"/>
              <a:t>Added Oracle Cloud icon.</a:t>
            </a:r>
          </a:p>
        </p:txBody>
      </p:sp>
      <p:sp>
        <p:nvSpPr>
          <p:cNvPr id="4" name="Slide Number Placeholder 3"/>
          <p:cNvSpPr>
            <a:spLocks noGrp="1"/>
          </p:cNvSpPr>
          <p:nvPr>
            <p:ph type="sldNum" sz="quarter" idx="10"/>
          </p:nvPr>
        </p:nvSpPr>
        <p:spPr/>
        <p:txBody>
          <a:bodyPr/>
          <a:lstStyle/>
          <a:p>
            <a:fld id="{8C72D9AE-7182-4680-8F79-479C4181FF08}" type="slidenum">
              <a:rPr lang="en-US"/>
              <a:t>5</a:t>
            </a:fld>
            <a:endParaRPr lang="en-US"/>
          </a:p>
        </p:txBody>
      </p:sp>
    </p:spTree>
    <p:extLst>
      <p:ext uri="{BB962C8B-B14F-4D97-AF65-F5344CB8AC3E}">
        <p14:creationId xmlns:p14="http://schemas.microsoft.com/office/powerpoint/2010/main" val="469563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C72D9AE-7182-4680-8F79-479C4181FF08}" type="slidenum">
              <a:rPr lang="en-US"/>
              <a:t>6</a:t>
            </a:fld>
            <a:endParaRPr lang="en-US"/>
          </a:p>
        </p:txBody>
      </p:sp>
    </p:spTree>
    <p:extLst>
      <p:ext uri="{BB962C8B-B14F-4D97-AF65-F5344CB8AC3E}">
        <p14:creationId xmlns:p14="http://schemas.microsoft.com/office/powerpoint/2010/main" val="1543274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uk-UA" smtClean="0"/>
              <a:t>7</a:t>
            </a:fld>
            <a:endParaRPr lang="uk-UA"/>
          </a:p>
        </p:txBody>
      </p:sp>
    </p:spTree>
    <p:extLst>
      <p:ext uri="{BB962C8B-B14F-4D97-AF65-F5344CB8AC3E}">
        <p14:creationId xmlns:p14="http://schemas.microsoft.com/office/powerpoint/2010/main" val="1915641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en-US"/>
              <a:t>8</a:t>
            </a:fld>
            <a:endParaRPr lang="en-US" dirty="0"/>
          </a:p>
        </p:txBody>
      </p:sp>
    </p:spTree>
    <p:extLst>
      <p:ext uri="{BB962C8B-B14F-4D97-AF65-F5344CB8AC3E}">
        <p14:creationId xmlns:p14="http://schemas.microsoft.com/office/powerpoint/2010/main" val="123675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8C72D9AE-7182-4680-8F79-479C4181FF08}" type="slidenum">
              <a:rPr lang="en-US"/>
              <a:t>9</a:t>
            </a:fld>
            <a:endParaRPr lang="en-US" dirty="0"/>
          </a:p>
        </p:txBody>
      </p:sp>
    </p:spTree>
    <p:extLst>
      <p:ext uri="{BB962C8B-B14F-4D97-AF65-F5344CB8AC3E}">
        <p14:creationId xmlns:p14="http://schemas.microsoft.com/office/powerpoint/2010/main" val="16688882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1_Title Slide with Pictur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1"/>
                </a:solidFill>
              </a:defRPr>
            </a:lvl1pPr>
          </a:lstStyle>
          <a:p>
            <a:fld id="{2F4D42AA-2FB0-7D44-BC3C-9465BFB10CA0}" type="datetime1">
              <a:t>1/23/19</a:t>
            </a:fld>
            <a:endParaRPr/>
          </a:p>
        </p:txBody>
      </p:sp>
      <p:sp>
        <p:nvSpPr>
          <p:cNvPr id="4" name="Footer Placeholder 3"/>
          <p:cNvSpPr>
            <a:spLocks noGrp="1"/>
          </p:cNvSpPr>
          <p:nvPr>
            <p:ph type="ftr" sz="quarter" idx="11"/>
          </p:nvPr>
        </p:nvSpPr>
        <p:spPr/>
        <p:txBody>
          <a:bodyPr/>
          <a:lstStyle>
            <a:lvl1pPr>
              <a:defRPr>
                <a:solidFill>
                  <a:schemeClr val="tx1"/>
                </a:solidFill>
              </a:defRPr>
            </a:lvl1pPr>
          </a:lstStyle>
          <a:p>
            <a:r>
              <a:rPr lang="en-US"/>
              <a:t>Confidential – Oracle Internal</a:t>
            </a:r>
            <a:endParaRPr/>
          </a:p>
        </p:txBody>
      </p:sp>
      <p:sp>
        <p:nvSpPr>
          <p:cNvPr id="7" name="TextBox 6"/>
          <p:cNvSpPr txBox="1"/>
          <p:nvPr/>
        </p:nvSpPr>
        <p:spPr>
          <a:xfrm>
            <a:off x="5376672" y="6556248"/>
            <a:ext cx="3200400" cy="182880"/>
          </a:xfrm>
          <a:prstGeom prst="rect">
            <a:avLst/>
          </a:prstGeom>
          <a:noFill/>
        </p:spPr>
        <p:txBody>
          <a:bodyPr vert="horz" wrap="none" lIns="0" tIns="0" rIns="0" bIns="0" rtlCol="0" anchor="ctr" anchorCtr="0">
            <a:noAutofit/>
          </a:bodyPr>
          <a:lstStyle/>
          <a:p>
            <a:pPr algn="r"/>
            <a:r>
              <a:rPr sz="850" dirty="0">
                <a:solidFill>
                  <a:schemeClr val="tx1"/>
                </a:solidFill>
              </a:rPr>
              <a:t>Copyright © </a:t>
            </a:r>
            <a:r>
              <a:rPr lang="en-US" sz="850" dirty="0">
                <a:solidFill>
                  <a:schemeClr val="tx1"/>
                </a:solidFill>
              </a:rPr>
              <a:t>2018</a:t>
            </a:r>
            <a:r>
              <a:rPr sz="850" dirty="0">
                <a:solidFill>
                  <a:schemeClr val="tx1"/>
                </a:solidFill>
              </a:rPr>
              <a:t>, Oracle and/or its affiliates. All rights reserved.  |</a:t>
            </a:r>
          </a:p>
        </p:txBody>
      </p:sp>
      <p:pic>
        <p:nvPicPr>
          <p:cNvPr id="8" name="Picture 7" descr="Oracle logo in white on red staging background" title="Oracle red badge logo"/>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352" y="6263640"/>
            <a:ext cx="1625138" cy="594360"/>
          </a:xfrm>
          <a:prstGeom prst="rect">
            <a:avLst/>
          </a:prstGeom>
        </p:spPr>
      </p:pic>
      <p:sp>
        <p:nvSpPr>
          <p:cNvPr id="9" name="Title 8"/>
          <p:cNvSpPr>
            <a:spLocks noGrp="1"/>
          </p:cNvSpPr>
          <p:nvPr>
            <p:ph type="title"/>
          </p:nvPr>
        </p:nvSpPr>
        <p:spPr>
          <a:xfrm>
            <a:off x="531814" y="739775"/>
            <a:ext cx="9601200" cy="1470025"/>
          </a:xfrm>
        </p:spPr>
        <p:txBody>
          <a:bodyPr/>
          <a:lstStyle>
            <a:lvl1pPr>
              <a:defRPr sz="4800"/>
            </a:lvl1pPr>
          </a:lstStyle>
          <a:p>
            <a:r>
              <a:t>Click to edit Master title style</a:t>
            </a:r>
          </a:p>
        </p:txBody>
      </p:sp>
      <p:sp>
        <p:nvSpPr>
          <p:cNvPr id="12" name="Text Placeholder 10"/>
          <p:cNvSpPr>
            <a:spLocks noGrp="1"/>
          </p:cNvSpPr>
          <p:nvPr>
            <p:ph type="body" sz="quarter" idx="14" hasCustomPrompt="1"/>
          </p:nvPr>
        </p:nvSpPr>
        <p:spPr>
          <a:xfrm>
            <a:off x="531814" y="3429451"/>
            <a:ext cx="9601200" cy="2514149"/>
          </a:xfrm>
        </p:spPr>
        <p:txBody>
          <a:bodyPr/>
          <a:lstStyle>
            <a:lvl1pPr marL="0" indent="0">
              <a:spcBef>
                <a:spcPts val="0"/>
              </a:spcBef>
              <a:buNone/>
              <a:defRPr sz="2400" b="0"/>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presenter’s name, title, division/business unit/organization and date</a:t>
            </a:r>
          </a:p>
        </p:txBody>
      </p:sp>
      <p:sp>
        <p:nvSpPr>
          <p:cNvPr id="13" name="Text Placeholder 10"/>
          <p:cNvSpPr>
            <a:spLocks noGrp="1"/>
          </p:cNvSpPr>
          <p:nvPr>
            <p:ph type="body" sz="quarter" idx="15" hasCustomPrompt="1"/>
          </p:nvPr>
        </p:nvSpPr>
        <p:spPr>
          <a:xfrm>
            <a:off x="531762" y="2286000"/>
            <a:ext cx="9601200" cy="914400"/>
          </a:xfrm>
        </p:spPr>
        <p:txBody>
          <a:bodyPr/>
          <a:lstStyle>
            <a:lvl1pPr marL="0" indent="0">
              <a:spcBef>
                <a:spcPts val="0"/>
              </a:spcBef>
              <a:buNone/>
              <a:defRPr sz="2400" b="1"/>
            </a:lvl1pPr>
            <a:lvl2pPr marL="0" indent="0">
              <a:spcBef>
                <a:spcPts val="0"/>
              </a:spcBef>
              <a:buNone/>
              <a:defRPr sz="2400"/>
            </a:lvl2pPr>
            <a:lvl3pPr marL="0" indent="0">
              <a:spcBef>
                <a:spcPts val="0"/>
              </a:spcBef>
              <a:buNone/>
              <a:defRPr sz="2400"/>
            </a:lvl3pPr>
            <a:lvl4pPr marL="0" indent="0">
              <a:spcBef>
                <a:spcPts val="0"/>
              </a:spcBef>
              <a:buNone/>
              <a:defRPr sz="2400"/>
            </a:lvl4pPr>
            <a:lvl5pPr marL="0" indent="0">
              <a:spcBef>
                <a:spcPts val="0"/>
              </a:spcBef>
              <a:buNone/>
              <a:defRPr sz="2400"/>
            </a:lvl5pPr>
            <a:lvl6pPr marL="0" indent="0">
              <a:spcBef>
                <a:spcPts val="0"/>
              </a:spcBef>
              <a:buNone/>
              <a:defRPr sz="2400"/>
            </a:lvl6pPr>
            <a:lvl7pPr marL="0" indent="0">
              <a:spcBef>
                <a:spcPts val="0"/>
              </a:spcBef>
              <a:buNone/>
              <a:defRPr sz="2400"/>
            </a:lvl7pPr>
            <a:lvl8pPr marL="0" indent="0">
              <a:spcBef>
                <a:spcPts val="0"/>
              </a:spcBef>
              <a:buNone/>
              <a:defRPr sz="2400"/>
            </a:lvl8pPr>
            <a:lvl9pPr marL="0" indent="0">
              <a:spcBef>
                <a:spcPts val="0"/>
              </a:spcBef>
              <a:buNone/>
              <a:defRPr sz="2400"/>
            </a:lvl9pPr>
          </a:lstStyle>
          <a:p>
            <a:pPr lvl="0"/>
            <a:r>
              <a:t>Click to add subtitle</a:t>
            </a:r>
          </a:p>
        </p:txBody>
      </p:sp>
    </p:spTree>
    <p:extLst>
      <p:ext uri="{BB962C8B-B14F-4D97-AF65-F5344CB8AC3E}">
        <p14:creationId xmlns:p14="http://schemas.microsoft.com/office/powerpoint/2010/main" val="19419419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bwMode="gray">
          <a:xfrm>
            <a:off x="531813" y="1524000"/>
            <a:ext cx="6095999" cy="4416725"/>
          </a:xfrm>
          <a:solidFill>
            <a:schemeClr val="bg2"/>
          </a:solidFill>
        </p:spPr>
        <p:txBody>
          <a:bodyPr tIns="182880">
            <a:no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7008812" y="1524000"/>
            <a:ext cx="4648201" cy="4419600"/>
          </a:xfrm>
        </p:spPr>
        <p:txBody>
          <a:bodyPr>
            <a:noAutofit/>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12F06B-5DE2-8844-B423-E389DA5C0741}" type="datetime1">
              <a:t>1/23/19</a:t>
            </a:fld>
            <a:endParaRPr/>
          </a:p>
        </p:txBody>
      </p:sp>
      <p:sp>
        <p:nvSpPr>
          <p:cNvPr id="6" name="Footer Placeholder 5"/>
          <p:cNvSpPr>
            <a:spLocks noGrp="1"/>
          </p:cNvSpPr>
          <p:nvPr>
            <p:ph type="ftr" sz="quarter" idx="11"/>
          </p:nvPr>
        </p:nvSpPr>
        <p:spPr/>
        <p:txBody>
          <a:bodyPr/>
          <a:lstStyle/>
          <a:p>
            <a:r>
              <a:rPr lang="en-US" dirty="0"/>
              <a:t>Confidential – Oracle Internal</a:t>
            </a:r>
            <a:endParaRPr dirty="0"/>
          </a:p>
        </p:txBody>
      </p:sp>
      <p:sp>
        <p:nvSpPr>
          <p:cNvPr id="7" name="Slide Number Placeholder 6"/>
          <p:cNvSpPr>
            <a:spLocks noGrp="1"/>
          </p:cNvSpPr>
          <p:nvPr>
            <p:ph type="sldNum" sz="quarter" idx="12"/>
          </p:nvPr>
        </p:nvSpPr>
        <p:spPr/>
        <p:txBody>
          <a:bodyPr/>
          <a:lstStyle/>
          <a:p>
            <a:fld id="{C51EAA63-D034-42AE-91FA-B13B9518C7BE}" type="slidenum">
              <a:rPr/>
              <a:t>‹#›</a:t>
            </a:fld>
            <a:endParaRPr/>
          </a:p>
        </p:txBody>
      </p:sp>
      <p:sp>
        <p:nvSpPr>
          <p:cNvPr id="8" name="Title 7"/>
          <p:cNvSpPr>
            <a:spLocks noGrp="1"/>
          </p:cNvSpPr>
          <p:nvPr>
            <p:ph type="title"/>
          </p:nvPr>
        </p:nvSpPr>
        <p:spPr/>
        <p:txBody>
          <a:bodyPr/>
          <a:lstStyle/>
          <a:p>
            <a:r>
              <a:rPr lang="en-US"/>
              <a:t>Click to edit Master title style</a:t>
            </a:r>
            <a:endParaRPr dirty="0"/>
          </a:p>
        </p:txBody>
      </p:sp>
    </p:spTree>
    <p:extLst>
      <p:ext uri="{BB962C8B-B14F-4D97-AF65-F5344CB8AC3E}">
        <p14:creationId xmlns:p14="http://schemas.microsoft.com/office/powerpoint/2010/main" val="305827476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Pictures with Captions">
    <p:spTree>
      <p:nvGrpSpPr>
        <p:cNvPr id="1" name=""/>
        <p:cNvGrpSpPr/>
        <p:nvPr/>
      </p:nvGrpSpPr>
      <p:grpSpPr>
        <a:xfrm>
          <a:off x="0" y="0"/>
          <a:ext cx="0" cy="0"/>
          <a:chOff x="0" y="0"/>
          <a:chExt cx="0" cy="0"/>
        </a:xfrm>
      </p:grpSpPr>
      <p:cxnSp>
        <p:nvCxnSpPr>
          <p:cNvPr id="8" name="Straight Connector 7"/>
          <p:cNvCxnSpPr/>
          <p:nvPr/>
        </p:nvCxnSpPr>
        <p:spPr bwMode="ltGray">
          <a:xfrm>
            <a:off x="6094413"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idx="1"/>
          </p:nvPr>
        </p:nvSpPr>
        <p:spPr bwMode="gray">
          <a:xfrm>
            <a:off x="531813" y="1524000"/>
            <a:ext cx="5413248" cy="3474720"/>
          </a:xfrm>
          <a:solidFill>
            <a:schemeClr val="bg2"/>
          </a:solidFill>
        </p:spPr>
        <p:txBody>
          <a:bodyPr tIns="182880">
            <a:no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531812" y="5105400"/>
            <a:ext cx="5410200" cy="838200"/>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6C180C-5CF9-524D-8DBD-425C1C842B5C}" type="datetime1">
              <a:t>1/23/19</a:t>
            </a:fld>
            <a:endParaRPr/>
          </a:p>
        </p:txBody>
      </p:sp>
      <p:sp>
        <p:nvSpPr>
          <p:cNvPr id="6" name="Footer Placeholder 5"/>
          <p:cNvSpPr>
            <a:spLocks noGrp="1"/>
          </p:cNvSpPr>
          <p:nvPr>
            <p:ph type="ftr" sz="quarter" idx="11"/>
          </p:nvPr>
        </p:nvSpPr>
        <p:spPr/>
        <p:txBody>
          <a:bodyPr/>
          <a:lstStyle/>
          <a:p>
            <a:r>
              <a:rPr lang="en-US" dirty="0"/>
              <a:t>Confidential – Oracle Internal</a:t>
            </a:r>
            <a:endParaRPr dirty="0"/>
          </a:p>
        </p:txBody>
      </p:sp>
      <p:sp>
        <p:nvSpPr>
          <p:cNvPr id="7" name="Slide Number Placeholder 6"/>
          <p:cNvSpPr>
            <a:spLocks noGrp="1"/>
          </p:cNvSpPr>
          <p:nvPr>
            <p:ph type="sldNum" sz="quarter" idx="12"/>
          </p:nvPr>
        </p:nvSpPr>
        <p:spPr/>
        <p:txBody>
          <a:bodyPr/>
          <a:lstStyle/>
          <a:p>
            <a:fld id="{C51EAA63-D034-42AE-91FA-B13B9518C7BE}" type="slidenum">
              <a:rPr/>
              <a:t>‹#›</a:t>
            </a:fld>
            <a:endParaRPr/>
          </a:p>
        </p:txBody>
      </p:sp>
      <p:sp>
        <p:nvSpPr>
          <p:cNvPr id="9" name="Picture Placeholder 2"/>
          <p:cNvSpPr>
            <a:spLocks noGrp="1"/>
          </p:cNvSpPr>
          <p:nvPr>
            <p:ph type="pic" idx="13"/>
          </p:nvPr>
        </p:nvSpPr>
        <p:spPr bwMode="gray">
          <a:xfrm>
            <a:off x="6246812" y="1524000"/>
            <a:ext cx="5413248" cy="3474720"/>
          </a:xfrm>
          <a:solidFill>
            <a:schemeClr val="bg2"/>
          </a:solidFill>
        </p:spPr>
        <p:txBody>
          <a:bodyPr tIns="182880">
            <a:no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10" name="Text Placeholder 3"/>
          <p:cNvSpPr>
            <a:spLocks noGrp="1"/>
          </p:cNvSpPr>
          <p:nvPr>
            <p:ph type="body" sz="half" idx="14"/>
          </p:nvPr>
        </p:nvSpPr>
        <p:spPr>
          <a:xfrm>
            <a:off x="6246811" y="5105400"/>
            <a:ext cx="5410200" cy="838200"/>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itle 10"/>
          <p:cNvSpPr>
            <a:spLocks noGrp="1"/>
          </p:cNvSpPr>
          <p:nvPr>
            <p:ph type="title"/>
          </p:nvPr>
        </p:nvSpPr>
        <p:spPr/>
        <p:txBody>
          <a:bodyPr/>
          <a:lstStyle/>
          <a:p>
            <a:r>
              <a:rPr lang="en-US"/>
              <a:t>Click to edit Master title style</a:t>
            </a:r>
            <a:endParaRPr dirty="0"/>
          </a:p>
        </p:txBody>
      </p:sp>
    </p:spTree>
    <p:extLst>
      <p:ext uri="{BB962C8B-B14F-4D97-AF65-F5344CB8AC3E}">
        <p14:creationId xmlns:p14="http://schemas.microsoft.com/office/powerpoint/2010/main" val="90898225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Pictures with Captions">
    <p:spTree>
      <p:nvGrpSpPr>
        <p:cNvPr id="1" name=""/>
        <p:cNvGrpSpPr/>
        <p:nvPr/>
      </p:nvGrpSpPr>
      <p:grpSpPr>
        <a:xfrm>
          <a:off x="0" y="0"/>
          <a:ext cx="0" cy="0"/>
          <a:chOff x="0" y="0"/>
          <a:chExt cx="0" cy="0"/>
        </a:xfrm>
      </p:grpSpPr>
      <p:cxnSp>
        <p:nvCxnSpPr>
          <p:cNvPr id="11" name="Straight Connector 10"/>
          <p:cNvCxnSpPr/>
          <p:nvPr/>
        </p:nvCxnSpPr>
        <p:spPr bwMode="ltGray">
          <a:xfrm>
            <a:off x="4189412"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ltGray">
          <a:xfrm>
            <a:off x="7999412" y="1524000"/>
            <a:ext cx="0" cy="44196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idx="1"/>
          </p:nvPr>
        </p:nvSpPr>
        <p:spPr bwMode="gray">
          <a:xfrm>
            <a:off x="531813" y="1524000"/>
            <a:ext cx="3474720" cy="3048000"/>
          </a:xfrm>
          <a:solidFill>
            <a:schemeClr val="bg2"/>
          </a:solidFill>
        </p:spPr>
        <p:txBody>
          <a:bodyPr tIns="182880">
            <a:no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531812" y="4701396"/>
            <a:ext cx="3474720" cy="1242204"/>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CE079EC-8444-EF4C-83BA-491B51BF4B4D}" type="datetime1">
              <a:t>1/23/19</a:t>
            </a:fld>
            <a:endParaRPr/>
          </a:p>
        </p:txBody>
      </p:sp>
      <p:sp>
        <p:nvSpPr>
          <p:cNvPr id="6" name="Footer Placeholder 5"/>
          <p:cNvSpPr>
            <a:spLocks noGrp="1"/>
          </p:cNvSpPr>
          <p:nvPr>
            <p:ph type="ftr" sz="quarter" idx="11"/>
          </p:nvPr>
        </p:nvSpPr>
        <p:spPr/>
        <p:txBody>
          <a:bodyPr/>
          <a:lstStyle/>
          <a:p>
            <a:r>
              <a:rPr lang="en-US" dirty="0"/>
              <a:t>Confidential – Oracle Internal</a:t>
            </a:r>
            <a:endParaRPr dirty="0"/>
          </a:p>
        </p:txBody>
      </p:sp>
      <p:sp>
        <p:nvSpPr>
          <p:cNvPr id="7" name="Slide Number Placeholder 6"/>
          <p:cNvSpPr>
            <a:spLocks noGrp="1"/>
          </p:cNvSpPr>
          <p:nvPr>
            <p:ph type="sldNum" sz="quarter" idx="12"/>
          </p:nvPr>
        </p:nvSpPr>
        <p:spPr/>
        <p:txBody>
          <a:bodyPr/>
          <a:lstStyle/>
          <a:p>
            <a:fld id="{C51EAA63-D034-42AE-91FA-B13B9518C7BE}" type="slidenum">
              <a:rPr/>
              <a:t>‹#›</a:t>
            </a:fld>
            <a:endParaRPr/>
          </a:p>
        </p:txBody>
      </p:sp>
      <p:sp>
        <p:nvSpPr>
          <p:cNvPr id="9" name="Picture Placeholder 2"/>
          <p:cNvSpPr>
            <a:spLocks noGrp="1"/>
          </p:cNvSpPr>
          <p:nvPr>
            <p:ph type="pic" idx="13"/>
          </p:nvPr>
        </p:nvSpPr>
        <p:spPr bwMode="gray">
          <a:xfrm>
            <a:off x="4357052" y="1524000"/>
            <a:ext cx="3474720" cy="3048000"/>
          </a:xfrm>
          <a:solidFill>
            <a:schemeClr val="bg2"/>
          </a:solidFill>
        </p:spPr>
        <p:txBody>
          <a:bodyPr tIns="182880">
            <a:no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10" name="Text Placeholder 3"/>
          <p:cNvSpPr>
            <a:spLocks noGrp="1"/>
          </p:cNvSpPr>
          <p:nvPr>
            <p:ph type="body" sz="half" idx="14"/>
          </p:nvPr>
        </p:nvSpPr>
        <p:spPr>
          <a:xfrm>
            <a:off x="4357052" y="4701396"/>
            <a:ext cx="3474720" cy="1242204"/>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3" name="Picture Placeholder 2"/>
          <p:cNvSpPr>
            <a:spLocks noGrp="1"/>
          </p:cNvSpPr>
          <p:nvPr>
            <p:ph type="pic" idx="15"/>
          </p:nvPr>
        </p:nvSpPr>
        <p:spPr bwMode="gray">
          <a:xfrm>
            <a:off x="8182292" y="1524000"/>
            <a:ext cx="3474720" cy="3048000"/>
          </a:xfrm>
          <a:solidFill>
            <a:schemeClr val="bg2"/>
          </a:solidFill>
        </p:spPr>
        <p:txBody>
          <a:bodyPr tIns="182880">
            <a:no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14" name="Text Placeholder 3"/>
          <p:cNvSpPr>
            <a:spLocks noGrp="1"/>
          </p:cNvSpPr>
          <p:nvPr>
            <p:ph type="body" sz="half" idx="16"/>
          </p:nvPr>
        </p:nvSpPr>
        <p:spPr>
          <a:xfrm>
            <a:off x="8182292" y="4701396"/>
            <a:ext cx="3474720" cy="1242204"/>
          </a:xfrm>
        </p:spPr>
        <p:txBody>
          <a:bodyPr>
            <a:no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Title 7"/>
          <p:cNvSpPr>
            <a:spLocks noGrp="1"/>
          </p:cNvSpPr>
          <p:nvPr>
            <p:ph type="title"/>
          </p:nvPr>
        </p:nvSpPr>
        <p:spPr/>
        <p:txBody>
          <a:bodyPr/>
          <a:lstStyle/>
          <a:p>
            <a:r>
              <a:rPr lang="en-US"/>
              <a:t>Click to edit Master title style</a:t>
            </a:r>
            <a:endParaRPr dirty="0"/>
          </a:p>
        </p:txBody>
      </p:sp>
    </p:spTree>
    <p:extLst>
      <p:ext uri="{BB962C8B-B14F-4D97-AF65-F5344CB8AC3E}">
        <p14:creationId xmlns:p14="http://schemas.microsoft.com/office/powerpoint/2010/main" val="279085471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without Picture">
    <p:bg>
      <p:bgPr>
        <a:solidFill>
          <a:srgbClr val="D8E1E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1813" y="739775"/>
            <a:ext cx="11125199" cy="1470025"/>
          </a:xfrm>
        </p:spPr>
        <p:txBody>
          <a:bodyPr/>
          <a:lstStyle>
            <a:lvl1pPr>
              <a:lnSpc>
                <a:spcPct val="80000"/>
              </a:lnSpc>
              <a:defRPr sz="4800"/>
            </a:lvl1pPr>
          </a:lstStyle>
          <a:p>
            <a:r>
              <a:rPr lang="en-US"/>
              <a:t>Click to edit Master title style</a:t>
            </a:r>
            <a:endParaRPr dirty="0"/>
          </a:p>
        </p:txBody>
      </p:sp>
      <p:sp>
        <p:nvSpPr>
          <p:cNvPr id="3" name="Subtitle 2"/>
          <p:cNvSpPr>
            <a:spLocks noGrp="1"/>
          </p:cNvSpPr>
          <p:nvPr>
            <p:ph type="subTitle" idx="1"/>
          </p:nvPr>
        </p:nvSpPr>
        <p:spPr>
          <a:xfrm>
            <a:off x="531763" y="2286000"/>
            <a:ext cx="11126648"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13" name="Text Placeholder 12"/>
          <p:cNvSpPr>
            <a:spLocks noGrp="1"/>
          </p:cNvSpPr>
          <p:nvPr>
            <p:ph type="body" sz="quarter" idx="13" hasCustomPrompt="1"/>
          </p:nvPr>
        </p:nvSpPr>
        <p:spPr>
          <a:xfrm>
            <a:off x="531813" y="3429451"/>
            <a:ext cx="11125199" cy="2514149"/>
          </a:xfrm>
        </p:spPr>
        <p:txBody>
          <a:bodyPr>
            <a:noAutofit/>
          </a:bodyPr>
          <a:lstStyle>
            <a:lvl1pPr marL="1588" indent="0">
              <a:spcBef>
                <a:spcPts val="0"/>
              </a:spcBef>
              <a:buFontTx/>
              <a:buNone/>
              <a:defRPr sz="2400"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dirty="0"/>
              <a:t>Click to add presenter’s name, title, division/business unit/organization and date</a:t>
            </a:r>
          </a:p>
        </p:txBody>
      </p:sp>
      <p:sp>
        <p:nvSpPr>
          <p:cNvPr id="10" name="TextBox 9"/>
          <p:cNvSpPr txBox="1"/>
          <p:nvPr userDrawn="1"/>
        </p:nvSpPr>
        <p:spPr>
          <a:xfrm>
            <a:off x="10155632" y="6539314"/>
            <a:ext cx="1502040" cy="182880"/>
          </a:xfrm>
          <a:prstGeom prst="rect">
            <a:avLst/>
          </a:prstGeom>
          <a:noFill/>
        </p:spPr>
        <p:txBody>
          <a:bodyPr vert="horz" wrap="none" lIns="0" tIns="0" rIns="0" bIns="0" rtlCol="0" anchor="ctr" anchorCtr="0">
            <a:noAutofit/>
          </a:bodyPr>
          <a:lstStyle/>
          <a:p>
            <a:pPr algn="r"/>
            <a:fld id="{D8D7D205-D2F5-E64A-80A5-388AE9EEABC1}" type="datetime4">
              <a:rPr lang="en-US" sz="900">
                <a:solidFill>
                  <a:srgbClr val="5F5F5F"/>
                </a:solidFill>
              </a:rPr>
              <a:t>January 23, 2019</a:t>
            </a:fld>
            <a:endParaRPr sz="900">
              <a:solidFill>
                <a:srgbClr val="5F5F5F"/>
              </a:solidFill>
            </a:endParaRPr>
          </a:p>
        </p:txBody>
      </p:sp>
      <p:sp>
        <p:nvSpPr>
          <p:cNvPr id="5" name="Date Placeholder 4"/>
          <p:cNvSpPr>
            <a:spLocks noGrp="1"/>
          </p:cNvSpPr>
          <p:nvPr>
            <p:ph type="dt" sz="half" idx="14"/>
          </p:nvPr>
        </p:nvSpPr>
        <p:spPr/>
        <p:txBody>
          <a:bodyPr/>
          <a:lstStyle/>
          <a:p>
            <a:fld id="{01FE3AEE-E91D-F54B-9C0C-5D903F156B9E}" type="datetime1">
              <a:t>1/23/19</a:t>
            </a:fld>
            <a:endParaRPr lang="en-US" dirty="0"/>
          </a:p>
        </p:txBody>
      </p:sp>
      <p:sp>
        <p:nvSpPr>
          <p:cNvPr id="7" name="Footer Placeholder 6"/>
          <p:cNvSpPr>
            <a:spLocks noGrp="1"/>
          </p:cNvSpPr>
          <p:nvPr>
            <p:ph type="ftr" sz="quarter" idx="15"/>
          </p:nvPr>
        </p:nvSpPr>
        <p:spPr/>
        <p:txBody>
          <a:bodyPr/>
          <a:lstStyle/>
          <a:p>
            <a:r>
              <a:rPr lang="en-US" dirty="0"/>
              <a:t>Confidential – Oracle Internal</a:t>
            </a:r>
          </a:p>
        </p:txBody>
      </p:sp>
      <p:pic>
        <p:nvPicPr>
          <p:cNvPr id="12" name="Picture 11" descr="Oracle logo in white on red staging background" title="Oracle red badge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0352" y="6263640"/>
            <a:ext cx="1625138" cy="594360"/>
          </a:xfrm>
          <a:prstGeom prst="rect">
            <a:avLst/>
          </a:prstGeom>
        </p:spPr>
      </p:pic>
      <p:sp>
        <p:nvSpPr>
          <p:cNvPr id="11" name="TextBox 10"/>
          <p:cNvSpPr txBox="1"/>
          <p:nvPr userDrawn="1"/>
        </p:nvSpPr>
        <p:spPr>
          <a:xfrm>
            <a:off x="5376672" y="6539314"/>
            <a:ext cx="3200400" cy="182880"/>
          </a:xfrm>
          <a:prstGeom prst="rect">
            <a:avLst/>
          </a:prstGeom>
          <a:noFill/>
        </p:spPr>
        <p:txBody>
          <a:bodyPr vert="horz" wrap="none" lIns="0" tIns="0" rIns="0" bIns="0" rtlCol="0" anchor="ctr" anchorCtr="0">
            <a:noAutofit/>
          </a:bodyPr>
          <a:lstStyle/>
          <a:p>
            <a:pPr algn="r"/>
            <a:r>
              <a:rPr lang="en-US" sz="850" dirty="0">
                <a:solidFill>
                  <a:schemeClr val="tx1"/>
                </a:solidFill>
              </a:rPr>
              <a:t>Copyright © </a:t>
            </a:r>
            <a:r>
              <a:rPr lang="is-IS" sz="850" dirty="0">
                <a:solidFill>
                  <a:schemeClr val="tx1"/>
                </a:solidFill>
              </a:rPr>
              <a:t>2018</a:t>
            </a:r>
            <a:r>
              <a:rPr lang="en-US" sz="850" dirty="0">
                <a:solidFill>
                  <a:schemeClr val="tx1"/>
                </a:solidFill>
              </a:rPr>
              <a:t>, Oracle and/or its affiliates. All rights reserved.  |</a:t>
            </a:r>
          </a:p>
        </p:txBody>
      </p:sp>
    </p:spTree>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D8E1E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1813" y="739775"/>
            <a:ext cx="11125199" cy="1470025"/>
          </a:xfrm>
        </p:spPr>
        <p:txBody>
          <a:bodyPr/>
          <a:lstStyle>
            <a:lvl1pPr>
              <a:lnSpc>
                <a:spcPct val="80000"/>
              </a:lnSpc>
              <a:defRPr sz="4800"/>
            </a:lvl1pPr>
          </a:lstStyle>
          <a:p>
            <a:r>
              <a:rPr lang="en-US"/>
              <a:t>Click to edit Master title style</a:t>
            </a:r>
            <a:endParaRPr dirty="0"/>
          </a:p>
        </p:txBody>
      </p:sp>
      <p:sp>
        <p:nvSpPr>
          <p:cNvPr id="3" name="Subtitle 2"/>
          <p:cNvSpPr>
            <a:spLocks noGrp="1"/>
          </p:cNvSpPr>
          <p:nvPr>
            <p:ph type="subTitle" idx="1"/>
          </p:nvPr>
        </p:nvSpPr>
        <p:spPr>
          <a:xfrm>
            <a:off x="531763" y="2286000"/>
            <a:ext cx="11126648" cy="914400"/>
          </a:xfrm>
        </p:spPr>
        <p:txBody>
          <a:bodyPr>
            <a:noAutofit/>
          </a:bodyPr>
          <a:lstStyle>
            <a:lvl1pPr marL="0" indent="0" algn="l">
              <a:spcBef>
                <a:spcPts val="0"/>
              </a:spcBef>
              <a:buNone/>
              <a:defRPr sz="24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7" name="Date Placeholder 6"/>
          <p:cNvSpPr>
            <a:spLocks noGrp="1"/>
          </p:cNvSpPr>
          <p:nvPr>
            <p:ph type="dt" sz="half" idx="10"/>
          </p:nvPr>
        </p:nvSpPr>
        <p:spPr>
          <a:xfrm>
            <a:off x="4182130" y="6539314"/>
            <a:ext cx="1226398" cy="182880"/>
          </a:xfrm>
        </p:spPr>
        <p:txBody>
          <a:bodyPr/>
          <a:lstStyle>
            <a:lvl1pPr>
              <a:defRPr sz="900">
                <a:solidFill>
                  <a:srgbClr val="5F5F5F"/>
                </a:solidFill>
              </a:defRPr>
            </a:lvl1pPr>
          </a:lstStyle>
          <a:p>
            <a:fld id="{7CB3CBD2-3A9F-5646-9F8C-D59726AD0C30}" type="datetime1">
              <a:t>1/23/19</a:t>
            </a:fld>
            <a:endParaRPr lang="en-US" dirty="0"/>
          </a:p>
        </p:txBody>
      </p:sp>
      <p:sp>
        <p:nvSpPr>
          <p:cNvPr id="8" name="Footer Placeholder 7"/>
          <p:cNvSpPr>
            <a:spLocks noGrp="1"/>
          </p:cNvSpPr>
          <p:nvPr>
            <p:ph type="ftr" sz="quarter" idx="11"/>
          </p:nvPr>
        </p:nvSpPr>
        <p:spPr/>
        <p:txBody>
          <a:bodyPr/>
          <a:lstStyle>
            <a:lvl1pPr>
              <a:defRPr>
                <a:solidFill>
                  <a:srgbClr val="5F5F5F"/>
                </a:solidFill>
              </a:defRPr>
            </a:lvl1pPr>
          </a:lstStyle>
          <a:p>
            <a:r>
              <a:rPr lang="en-US" dirty="0"/>
              <a:t>Confidential – Oracle Internal</a:t>
            </a:r>
          </a:p>
        </p:txBody>
      </p:sp>
      <p:sp>
        <p:nvSpPr>
          <p:cNvPr id="9" name="TextBox 8"/>
          <p:cNvSpPr txBox="1"/>
          <p:nvPr userDrawn="1"/>
        </p:nvSpPr>
        <p:spPr>
          <a:xfrm>
            <a:off x="10154972" y="6539314"/>
            <a:ext cx="1502040" cy="182880"/>
          </a:xfrm>
          <a:prstGeom prst="rect">
            <a:avLst/>
          </a:prstGeom>
          <a:noFill/>
        </p:spPr>
        <p:txBody>
          <a:bodyPr vert="horz" wrap="none" lIns="0" tIns="0" rIns="0" bIns="0" rtlCol="0" anchor="ctr" anchorCtr="0">
            <a:noAutofit/>
          </a:bodyPr>
          <a:lstStyle/>
          <a:p>
            <a:pPr algn="r"/>
            <a:fld id="{D8D7D205-D2F5-E64A-80A5-388AE9EEABC1}" type="datetime4">
              <a:rPr lang="en-US" sz="900">
                <a:solidFill>
                  <a:srgbClr val="5F5F5F"/>
                </a:solidFill>
              </a:rPr>
              <a:t>January 23, 2019</a:t>
            </a:fld>
            <a:endParaRPr sz="900">
              <a:solidFill>
                <a:srgbClr val="5F5F5F"/>
              </a:solidFill>
            </a:endParaRPr>
          </a:p>
        </p:txBody>
      </p:sp>
      <p:pic>
        <p:nvPicPr>
          <p:cNvPr id="11" name="Picture 10" descr="Oracle logo in white on red staging background" title="Oracle red badge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0352" y="6263640"/>
            <a:ext cx="1625138" cy="594360"/>
          </a:xfrm>
          <a:prstGeom prst="rect">
            <a:avLst/>
          </a:prstGeom>
        </p:spPr>
      </p:pic>
      <p:sp>
        <p:nvSpPr>
          <p:cNvPr id="17" name="TextBox 16"/>
          <p:cNvSpPr txBox="1"/>
          <p:nvPr userDrawn="1"/>
        </p:nvSpPr>
        <p:spPr>
          <a:xfrm>
            <a:off x="5376672" y="6539314"/>
            <a:ext cx="3200400" cy="182880"/>
          </a:xfrm>
          <a:prstGeom prst="rect">
            <a:avLst/>
          </a:prstGeom>
          <a:noFill/>
        </p:spPr>
        <p:txBody>
          <a:bodyPr vert="horz" wrap="none" lIns="0" tIns="0" rIns="0" bIns="0" rtlCol="0" anchor="ctr" anchorCtr="0">
            <a:noAutofit/>
          </a:bodyPr>
          <a:lstStyle/>
          <a:p>
            <a:pPr algn="r"/>
            <a:r>
              <a:rPr lang="en-US" sz="850" dirty="0">
                <a:solidFill>
                  <a:schemeClr val="tx1"/>
                </a:solidFill>
              </a:rPr>
              <a:t>Copyright © </a:t>
            </a:r>
            <a:r>
              <a:rPr lang="is-IS" sz="850" dirty="0">
                <a:solidFill>
                  <a:schemeClr val="tx1"/>
                </a:solidFill>
              </a:rPr>
              <a:t>2018</a:t>
            </a:r>
            <a:r>
              <a:rPr lang="en-US" sz="850" dirty="0">
                <a:solidFill>
                  <a:schemeClr val="tx1"/>
                </a:solidFill>
              </a:rPr>
              <a:t>, Oracle and/or its affiliates. All rights reserved.  |</a:t>
            </a:r>
          </a:p>
        </p:txBody>
      </p:sp>
    </p:spTree>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con Gri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cxnSp>
        <p:nvCxnSpPr>
          <p:cNvPr id="15" name="Straight Connector 14"/>
          <p:cNvCxnSpPr>
            <a:cxnSpLocks/>
          </p:cNvCxnSpPr>
          <p:nvPr userDrawn="1"/>
        </p:nvCxnSpPr>
        <p:spPr>
          <a:xfrm>
            <a:off x="2020395" y="1555379"/>
            <a:ext cx="0" cy="914400"/>
          </a:xfrm>
          <a:prstGeom prst="line">
            <a:avLst/>
          </a:prstGeom>
          <a:ln w="28575">
            <a:solidFill>
              <a:schemeClr val="bg1">
                <a:lumMod val="95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cxnSpLocks/>
          </p:cNvCxnSpPr>
          <p:nvPr userDrawn="1"/>
        </p:nvCxnSpPr>
        <p:spPr>
          <a:xfrm>
            <a:off x="6003101" y="1555379"/>
            <a:ext cx="0" cy="914400"/>
          </a:xfrm>
          <a:prstGeom prst="line">
            <a:avLst/>
          </a:prstGeom>
          <a:ln w="28575">
            <a:solidFill>
              <a:schemeClr val="bg1">
                <a:lumMod val="95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cxnSpLocks/>
          </p:cNvCxnSpPr>
          <p:nvPr userDrawn="1"/>
        </p:nvCxnSpPr>
        <p:spPr>
          <a:xfrm>
            <a:off x="9985492" y="1555379"/>
            <a:ext cx="0" cy="914400"/>
          </a:xfrm>
          <a:prstGeom prst="line">
            <a:avLst/>
          </a:prstGeom>
          <a:ln w="28575">
            <a:solidFill>
              <a:schemeClr val="bg1">
                <a:lumMod val="95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cxnSpLocks/>
          </p:cNvCxnSpPr>
          <p:nvPr userDrawn="1"/>
        </p:nvCxnSpPr>
        <p:spPr>
          <a:xfrm>
            <a:off x="2020395" y="3155129"/>
            <a:ext cx="0" cy="914400"/>
          </a:xfrm>
          <a:prstGeom prst="line">
            <a:avLst/>
          </a:prstGeom>
          <a:ln w="28575">
            <a:solidFill>
              <a:schemeClr val="bg1">
                <a:lumMod val="95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cxnSpLocks/>
          </p:cNvCxnSpPr>
          <p:nvPr userDrawn="1"/>
        </p:nvCxnSpPr>
        <p:spPr>
          <a:xfrm>
            <a:off x="6003101" y="3155129"/>
            <a:ext cx="0" cy="914400"/>
          </a:xfrm>
          <a:prstGeom prst="line">
            <a:avLst/>
          </a:prstGeom>
          <a:ln w="28575">
            <a:solidFill>
              <a:schemeClr val="bg1">
                <a:lumMod val="95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cxnSpLocks/>
          </p:cNvCxnSpPr>
          <p:nvPr userDrawn="1"/>
        </p:nvCxnSpPr>
        <p:spPr>
          <a:xfrm>
            <a:off x="9985492" y="3155129"/>
            <a:ext cx="0" cy="914400"/>
          </a:xfrm>
          <a:prstGeom prst="line">
            <a:avLst/>
          </a:prstGeom>
          <a:ln w="28575">
            <a:solidFill>
              <a:schemeClr val="bg1">
                <a:lumMod val="95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cxnSpLocks/>
          </p:cNvCxnSpPr>
          <p:nvPr userDrawn="1"/>
        </p:nvCxnSpPr>
        <p:spPr>
          <a:xfrm>
            <a:off x="2020395" y="4755779"/>
            <a:ext cx="0" cy="914400"/>
          </a:xfrm>
          <a:prstGeom prst="line">
            <a:avLst/>
          </a:prstGeom>
          <a:ln w="28575">
            <a:solidFill>
              <a:schemeClr val="bg1">
                <a:lumMod val="95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cxnSpLocks/>
          </p:cNvCxnSpPr>
          <p:nvPr userDrawn="1"/>
        </p:nvCxnSpPr>
        <p:spPr>
          <a:xfrm>
            <a:off x="6003101" y="4755779"/>
            <a:ext cx="0" cy="914400"/>
          </a:xfrm>
          <a:prstGeom prst="line">
            <a:avLst/>
          </a:prstGeom>
          <a:ln w="28575">
            <a:solidFill>
              <a:schemeClr val="bg1">
                <a:lumMod val="95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cxnSpLocks/>
          </p:cNvCxnSpPr>
          <p:nvPr userDrawn="1"/>
        </p:nvCxnSpPr>
        <p:spPr>
          <a:xfrm>
            <a:off x="9985492" y="4755779"/>
            <a:ext cx="0" cy="914400"/>
          </a:xfrm>
          <a:prstGeom prst="line">
            <a:avLst/>
          </a:prstGeom>
          <a:ln w="28575">
            <a:solidFill>
              <a:schemeClr val="bg1">
                <a:lumMod val="95000"/>
              </a:schemeClr>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6" name="Date Placeholder 5"/>
          <p:cNvSpPr>
            <a:spLocks noGrp="1"/>
          </p:cNvSpPr>
          <p:nvPr>
            <p:ph type="dt" sz="half" idx="89"/>
          </p:nvPr>
        </p:nvSpPr>
        <p:spPr/>
        <p:txBody>
          <a:bodyPr/>
          <a:lstStyle/>
          <a:p>
            <a:fld id="{A55A13AA-3842-6D48-B577-D5D4B9951EC1}" type="datetime1">
              <a:t>1/23/19</a:t>
            </a:fld>
            <a:endParaRPr lang="en-US" dirty="0"/>
          </a:p>
        </p:txBody>
      </p:sp>
      <p:sp>
        <p:nvSpPr>
          <p:cNvPr id="7" name="Footer Placeholder 6"/>
          <p:cNvSpPr>
            <a:spLocks noGrp="1"/>
          </p:cNvSpPr>
          <p:nvPr>
            <p:ph type="ftr" sz="quarter" idx="90"/>
          </p:nvPr>
        </p:nvSpPr>
        <p:spPr/>
        <p:txBody>
          <a:bodyPr/>
          <a:lstStyle/>
          <a:p>
            <a:r>
              <a:rPr lang="en-US" dirty="0"/>
              <a:t>Confidential – Oracle Internal</a:t>
            </a:r>
          </a:p>
        </p:txBody>
      </p:sp>
      <p:sp>
        <p:nvSpPr>
          <p:cNvPr id="8" name="Slide Number Placeholder 7"/>
          <p:cNvSpPr>
            <a:spLocks noGrp="1"/>
          </p:cNvSpPr>
          <p:nvPr>
            <p:ph type="sldNum" sz="quarter" idx="91"/>
          </p:nvPr>
        </p:nvSpPr>
        <p:spPr/>
        <p:txBody>
          <a:bodyPr/>
          <a:lstStyle/>
          <a:p>
            <a:fld id="{C51EAA63-D034-42AE-91FA-B13B9518C7BE}" type="slidenum">
              <a:rPr lang="en-US" smtClean="0"/>
              <a:pPr/>
              <a:t>‹#›</a:t>
            </a:fld>
            <a:endParaRPr lang="en-US" dirty="0"/>
          </a:p>
        </p:txBody>
      </p:sp>
      <p:sp>
        <p:nvSpPr>
          <p:cNvPr id="26" name="Picture Placeholder 2"/>
          <p:cNvSpPr>
            <a:spLocks noGrp="1" noChangeAspect="1"/>
          </p:cNvSpPr>
          <p:nvPr>
            <p:ph type="pic" idx="1" hasCustomPrompt="1"/>
          </p:nvPr>
        </p:nvSpPr>
        <p:spPr bwMode="gray">
          <a:xfrm>
            <a:off x="649110" y="1325880"/>
            <a:ext cx="1371600" cy="1373398"/>
          </a:xfrm>
          <a:noFill/>
        </p:spPr>
        <p:txBody>
          <a:bodyPr lIns="182880" tIns="0" rIns="182880" anchor="ctr" anchorCtr="0">
            <a:noAutofit/>
          </a:bodyPr>
          <a:lstStyle>
            <a:lvl1pPr marL="0" indent="0" algn="ctr">
              <a:buNone/>
              <a:defRPr sz="1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the detailed icon to placeholder or click icon to add</a:t>
            </a:r>
            <a:endParaRPr dirty="0"/>
          </a:p>
        </p:txBody>
      </p:sp>
      <p:sp>
        <p:nvSpPr>
          <p:cNvPr id="27" name="Picture Placeholder 2"/>
          <p:cNvSpPr>
            <a:spLocks noGrp="1" noChangeAspect="1"/>
          </p:cNvSpPr>
          <p:nvPr>
            <p:ph type="pic" idx="73" hasCustomPrompt="1"/>
          </p:nvPr>
        </p:nvSpPr>
        <p:spPr bwMode="gray">
          <a:xfrm>
            <a:off x="649110" y="4526280"/>
            <a:ext cx="1371600" cy="1373398"/>
          </a:xfrm>
          <a:noFill/>
        </p:spPr>
        <p:txBody>
          <a:bodyPr lIns="182880" tIns="0" rIns="182880" anchor="ctr" anchorCtr="0">
            <a:noAutofit/>
          </a:bodyPr>
          <a:lstStyle>
            <a:lvl1pPr marL="0" indent="0" algn="ctr">
              <a:buNone/>
              <a:defRPr sz="1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the detailed icon to placeholder or click icon to add</a:t>
            </a:r>
            <a:endParaRPr dirty="0"/>
          </a:p>
        </p:txBody>
      </p:sp>
      <p:sp>
        <p:nvSpPr>
          <p:cNvPr id="28" name="Picture Placeholder 2"/>
          <p:cNvSpPr>
            <a:spLocks noGrp="1" noChangeAspect="1"/>
          </p:cNvSpPr>
          <p:nvPr>
            <p:ph type="pic" idx="82" hasCustomPrompt="1"/>
          </p:nvPr>
        </p:nvSpPr>
        <p:spPr bwMode="gray">
          <a:xfrm>
            <a:off x="650906" y="2926529"/>
            <a:ext cx="1369804" cy="1371600"/>
          </a:xfrm>
          <a:noFill/>
        </p:spPr>
        <p:txBody>
          <a:bodyPr lIns="182880" tIns="0" rIns="182880" anchor="ctr" anchorCtr="0">
            <a:noAutofit/>
          </a:bodyPr>
          <a:lstStyle>
            <a:lvl1pPr marL="0" indent="0" algn="ctr">
              <a:buNone/>
              <a:defRPr sz="1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the detailed icon to placeholder or click icon to add</a:t>
            </a:r>
            <a:endParaRPr dirty="0"/>
          </a:p>
        </p:txBody>
      </p:sp>
      <p:sp>
        <p:nvSpPr>
          <p:cNvPr id="29" name="Picture Placeholder 2"/>
          <p:cNvSpPr>
            <a:spLocks noGrp="1" noChangeAspect="1"/>
          </p:cNvSpPr>
          <p:nvPr>
            <p:ph type="pic" idx="83" hasCustomPrompt="1"/>
          </p:nvPr>
        </p:nvSpPr>
        <p:spPr bwMode="gray">
          <a:xfrm>
            <a:off x="4631501" y="1325880"/>
            <a:ext cx="1371600" cy="1373398"/>
          </a:xfrm>
          <a:noFill/>
        </p:spPr>
        <p:txBody>
          <a:bodyPr lIns="182880" tIns="0" rIns="182880" anchor="ctr" anchorCtr="0">
            <a:noAutofit/>
          </a:bodyPr>
          <a:lstStyle>
            <a:lvl1pPr marL="0" indent="0" algn="ctr">
              <a:buNone/>
              <a:defRPr sz="1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the detailed icon to placeholder or click icon to add</a:t>
            </a:r>
            <a:endParaRPr dirty="0"/>
          </a:p>
        </p:txBody>
      </p:sp>
      <p:sp>
        <p:nvSpPr>
          <p:cNvPr id="30" name="Picture Placeholder 2"/>
          <p:cNvSpPr>
            <a:spLocks noGrp="1" noChangeAspect="1"/>
          </p:cNvSpPr>
          <p:nvPr>
            <p:ph type="pic" idx="84" hasCustomPrompt="1"/>
          </p:nvPr>
        </p:nvSpPr>
        <p:spPr bwMode="gray">
          <a:xfrm>
            <a:off x="4631501" y="4526280"/>
            <a:ext cx="1371600" cy="1373398"/>
          </a:xfrm>
          <a:noFill/>
        </p:spPr>
        <p:txBody>
          <a:bodyPr lIns="182880" tIns="0" rIns="182880" anchor="ctr" anchorCtr="0">
            <a:noAutofit/>
          </a:bodyPr>
          <a:lstStyle>
            <a:lvl1pPr marL="0" indent="0" algn="ctr">
              <a:buNone/>
              <a:defRPr sz="1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the detailed icon to placeholder or click icon to add</a:t>
            </a:r>
            <a:endParaRPr dirty="0"/>
          </a:p>
        </p:txBody>
      </p:sp>
      <p:sp>
        <p:nvSpPr>
          <p:cNvPr id="31" name="Picture Placeholder 2"/>
          <p:cNvSpPr>
            <a:spLocks noGrp="1" noChangeAspect="1"/>
          </p:cNvSpPr>
          <p:nvPr>
            <p:ph type="pic" idx="85" hasCustomPrompt="1"/>
          </p:nvPr>
        </p:nvSpPr>
        <p:spPr bwMode="gray">
          <a:xfrm>
            <a:off x="4633297" y="2926529"/>
            <a:ext cx="1369804" cy="1371600"/>
          </a:xfrm>
          <a:noFill/>
        </p:spPr>
        <p:txBody>
          <a:bodyPr lIns="182880" tIns="0" rIns="182880" anchor="ctr" anchorCtr="0">
            <a:noAutofit/>
          </a:bodyPr>
          <a:lstStyle>
            <a:lvl1pPr marL="0" indent="0" algn="ctr">
              <a:buNone/>
              <a:defRPr sz="1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the detailed icon to placeholder or click icon to add</a:t>
            </a:r>
            <a:endParaRPr dirty="0"/>
          </a:p>
        </p:txBody>
      </p:sp>
      <p:sp>
        <p:nvSpPr>
          <p:cNvPr id="32" name="Picture Placeholder 2"/>
          <p:cNvSpPr>
            <a:spLocks noGrp="1" noChangeAspect="1"/>
          </p:cNvSpPr>
          <p:nvPr>
            <p:ph type="pic" idx="86" hasCustomPrompt="1"/>
          </p:nvPr>
        </p:nvSpPr>
        <p:spPr bwMode="gray">
          <a:xfrm>
            <a:off x="8613892" y="1325880"/>
            <a:ext cx="1371600" cy="1373398"/>
          </a:xfrm>
          <a:noFill/>
        </p:spPr>
        <p:txBody>
          <a:bodyPr lIns="182880" tIns="0" rIns="182880" anchor="ctr" anchorCtr="0">
            <a:noAutofit/>
          </a:bodyPr>
          <a:lstStyle>
            <a:lvl1pPr marL="0" indent="0" algn="ctr">
              <a:buNone/>
              <a:defRPr sz="1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the detailed icon to placeholder or click icon to add</a:t>
            </a:r>
            <a:endParaRPr dirty="0"/>
          </a:p>
        </p:txBody>
      </p:sp>
      <p:sp>
        <p:nvSpPr>
          <p:cNvPr id="33" name="Picture Placeholder 2"/>
          <p:cNvSpPr>
            <a:spLocks noGrp="1" noChangeAspect="1"/>
          </p:cNvSpPr>
          <p:nvPr>
            <p:ph type="pic" idx="87" hasCustomPrompt="1"/>
          </p:nvPr>
        </p:nvSpPr>
        <p:spPr bwMode="gray">
          <a:xfrm>
            <a:off x="8613892" y="4526280"/>
            <a:ext cx="1371600" cy="1373398"/>
          </a:xfrm>
          <a:noFill/>
        </p:spPr>
        <p:txBody>
          <a:bodyPr lIns="182880" tIns="0" rIns="182880" anchor="ctr" anchorCtr="0">
            <a:noAutofit/>
          </a:bodyPr>
          <a:lstStyle>
            <a:lvl1pPr marL="0" indent="0" algn="ctr">
              <a:buNone/>
              <a:defRPr sz="1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the detailed icon to placeholder or click icon to add</a:t>
            </a:r>
            <a:endParaRPr dirty="0"/>
          </a:p>
        </p:txBody>
      </p:sp>
      <p:sp>
        <p:nvSpPr>
          <p:cNvPr id="34" name="Picture Placeholder 2"/>
          <p:cNvSpPr>
            <a:spLocks noGrp="1" noChangeAspect="1"/>
          </p:cNvSpPr>
          <p:nvPr>
            <p:ph type="pic" idx="88" hasCustomPrompt="1"/>
          </p:nvPr>
        </p:nvSpPr>
        <p:spPr bwMode="gray">
          <a:xfrm>
            <a:off x="8615688" y="2926529"/>
            <a:ext cx="1369804" cy="1371600"/>
          </a:xfrm>
          <a:noFill/>
        </p:spPr>
        <p:txBody>
          <a:bodyPr lIns="182880" tIns="0" rIns="182880" anchor="ctr" anchorCtr="0">
            <a:noAutofit/>
          </a:bodyPr>
          <a:lstStyle>
            <a:lvl1pPr marL="0" indent="0" algn="ctr">
              <a:buNone/>
              <a:defRPr sz="1200" baseline="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the detailed icon to placeholder or click icon to add</a:t>
            </a:r>
            <a:endParaRPr dirty="0"/>
          </a:p>
        </p:txBody>
      </p:sp>
    </p:spTree>
    <p:extLst/>
  </p:cSld>
  <p:clrMapOvr>
    <a:masterClrMapping/>
  </p:clrMapOvr>
  <p:transition>
    <p:fade/>
  </p:transition>
  <p:extLst mod="1">
    <p:ext uri="{DCECCB84-F9BA-43D5-87BE-67443E8EF086}">
      <p15:sldGuideLst xmlns:p15="http://schemas.microsoft.com/office/powerpoint/2012/main">
        <p15:guide id="2" pos="1702" userDrawn="1">
          <p15:clr>
            <a:srgbClr val="5ACBF0"/>
          </p15:clr>
        </p15:guide>
        <p15:guide id="3" pos="4199" userDrawn="1">
          <p15:clr>
            <a:srgbClr val="5ACBF0"/>
          </p15:clr>
        </p15:guide>
        <p15:guide id="4" pos="6726" userDrawn="1">
          <p15:clr>
            <a:srgbClr val="5ACBF0"/>
          </p15:clr>
        </p15:guide>
        <p15:guide id="5" pos="837" userDrawn="1">
          <p15:clr>
            <a:srgbClr val="5ACBF0"/>
          </p15:clr>
        </p15:guide>
        <p15:guide id="6" pos="3348" userDrawn="1">
          <p15:clr>
            <a:srgbClr val="5ACBF0"/>
          </p15:clr>
        </p15:guide>
        <p15:guide id="7" pos="5858" userDrawn="1">
          <p15:clr>
            <a:srgbClr val="5ACBF0"/>
          </p15:clr>
        </p15:guide>
        <p15:guide id="8" orient="horz" pos="1268" userDrawn="1">
          <p15:clr>
            <a:srgbClr val="FBAE40"/>
          </p15:clr>
        </p15:guide>
        <p15:guide id="9" orient="horz" pos="2274" userDrawn="1">
          <p15:clr>
            <a:srgbClr val="FBAE40"/>
          </p15:clr>
        </p15:guide>
        <p15:guide id="10" orient="horz" pos="328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a:xfrm>
            <a:off x="531151" y="1524001"/>
            <a:ext cx="11126522"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B99D31C6-6473-4C4A-B5A6-AD87734F8E15}" type="datetime1">
              <a:t>1/23/19</a:t>
            </a:fld>
            <a:endParaRPr lang="en-US" dirty="0"/>
          </a:p>
        </p:txBody>
      </p:sp>
      <p:sp>
        <p:nvSpPr>
          <p:cNvPr id="5" name="Footer Placeholder 4"/>
          <p:cNvSpPr>
            <a:spLocks noGrp="1"/>
          </p:cNvSpPr>
          <p:nvPr>
            <p:ph type="ftr" sz="quarter" idx="11"/>
          </p:nvPr>
        </p:nvSpPr>
        <p:spPr/>
        <p:txBody>
          <a:bodyPr/>
          <a:lstStyle/>
          <a:p>
            <a:r>
              <a:rPr lang="en-US" dirty="0"/>
              <a:t>Confidential – Oracle Internal</a:t>
            </a:r>
          </a:p>
        </p:txBody>
      </p:sp>
      <p:sp>
        <p:nvSpPr>
          <p:cNvPr id="6" name="Slide Number Placeholder 5"/>
          <p:cNvSpPr>
            <a:spLocks noGrp="1"/>
          </p:cNvSpPr>
          <p:nvPr>
            <p:ph type="sldNum" sz="quarter" idx="12"/>
          </p:nvPr>
        </p:nvSpPr>
        <p:spPr/>
        <p:txBody>
          <a:bodyPr/>
          <a:lstStyle/>
          <a:p>
            <a:fld id="{C51EAA63-D034-42AE-91FA-B13B9518C7BE}" type="slidenum">
              <a:rPr lang="en-US" smtClean="0"/>
              <a:pPr/>
              <a:t>‹#›</a:t>
            </a:fld>
            <a:endParaRPr lang="en-US" dirty="0"/>
          </a:p>
        </p:txBody>
      </p:sp>
    </p:spTree>
    <p:extLst>
      <p:ext uri="{BB962C8B-B14F-4D97-AF65-F5344CB8AC3E}">
        <p14:creationId xmlns:p14="http://schemas.microsoft.com/office/powerpoint/2010/main" val="20752384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a:xfrm>
            <a:off x="531151" y="1981200"/>
            <a:ext cx="11126522" cy="3962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99445D-79A6-6B46-B18C-37495F86C06A}" type="datetime1">
              <a:t>1/23/19</a:t>
            </a:fld>
            <a:endParaRPr/>
          </a:p>
        </p:txBody>
      </p:sp>
      <p:sp>
        <p:nvSpPr>
          <p:cNvPr id="5" name="Footer Placeholder 4"/>
          <p:cNvSpPr>
            <a:spLocks noGrp="1"/>
          </p:cNvSpPr>
          <p:nvPr>
            <p:ph type="ftr" sz="quarter" idx="11"/>
          </p:nvPr>
        </p:nvSpPr>
        <p:spPr/>
        <p:txBody>
          <a:bodyPr/>
          <a:lstStyle/>
          <a:p>
            <a:r>
              <a:rPr lang="en-US"/>
              <a:t>Confidential – Oracle Internal</a:t>
            </a:r>
            <a:endParaRPr/>
          </a:p>
        </p:txBody>
      </p:sp>
      <p:sp>
        <p:nvSpPr>
          <p:cNvPr id="6" name="Slide Number Placeholder 5"/>
          <p:cNvSpPr>
            <a:spLocks noGrp="1"/>
          </p:cNvSpPr>
          <p:nvPr>
            <p:ph type="sldNum" sz="quarter" idx="12"/>
          </p:nvPr>
        </p:nvSpPr>
        <p:spPr/>
        <p:txBody>
          <a:bodyPr/>
          <a:lstStyle/>
          <a:p>
            <a:fld id="{C51EAA63-D034-42AE-91FA-B13B9518C7BE}" type="slidenum">
              <a:rPr/>
              <a:t>‹#›</a:t>
            </a:fld>
            <a:endParaRPr/>
          </a:p>
        </p:txBody>
      </p:sp>
      <p:sp>
        <p:nvSpPr>
          <p:cNvPr id="7" name="Text Placeholder 12"/>
          <p:cNvSpPr>
            <a:spLocks noGrp="1"/>
          </p:cNvSpPr>
          <p:nvPr>
            <p:ph type="body" sz="quarter" idx="13" hasCustomPrompt="1"/>
          </p:nvPr>
        </p:nvSpPr>
        <p:spPr>
          <a:xfrm>
            <a:off x="531813" y="1373741"/>
            <a:ext cx="11125199"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t>Click to add subtitle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FBED1D02-0A55-C24C-A4A6-4AB22B55CA92}" type="datetime1">
              <a:t>1/23/19</a:t>
            </a:fld>
            <a:endParaRPr lang="en-US" dirty="0"/>
          </a:p>
        </p:txBody>
      </p:sp>
      <p:sp>
        <p:nvSpPr>
          <p:cNvPr id="6" name="Footer Placeholder 5"/>
          <p:cNvSpPr>
            <a:spLocks noGrp="1"/>
          </p:cNvSpPr>
          <p:nvPr>
            <p:ph type="ftr" sz="quarter" idx="11"/>
          </p:nvPr>
        </p:nvSpPr>
        <p:spPr/>
        <p:txBody>
          <a:bodyPr/>
          <a:lstStyle/>
          <a:p>
            <a:r>
              <a:rPr lang="en-US" dirty="0"/>
              <a:t>Confidential – Oracle Internal</a:t>
            </a:r>
          </a:p>
        </p:txBody>
      </p:sp>
      <p:sp>
        <p:nvSpPr>
          <p:cNvPr id="7" name="Slide Number Placeholder 6"/>
          <p:cNvSpPr>
            <a:spLocks noGrp="1"/>
          </p:cNvSpPr>
          <p:nvPr>
            <p:ph type="sldNum" sz="quarter" idx="12"/>
          </p:nvPr>
        </p:nvSpPr>
        <p:spPr/>
        <p:txBody>
          <a:bodyPr/>
          <a:lstStyle/>
          <a:p>
            <a:fld id="{C51EAA63-D034-42AE-91FA-B13B9518C7BE}" type="slidenum">
              <a:rPr lang="en-US" smtClean="0"/>
              <a:pPr/>
              <a:t>‹#›</a:t>
            </a:fld>
            <a:endParaRPr lang="en-US" dirty="0"/>
          </a:p>
        </p:txBody>
      </p:sp>
    </p:spTree>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p:cNvSpPr>
            <a:spLocks noGrp="1"/>
          </p:cNvSpPr>
          <p:nvPr>
            <p:ph type="dt" sz="half" idx="10"/>
          </p:nvPr>
        </p:nvSpPr>
        <p:spPr/>
        <p:txBody>
          <a:bodyPr/>
          <a:lstStyle/>
          <a:p>
            <a:fld id="{DB91BAB7-BC21-994A-A215-34C822B29796}" type="datetime1">
              <a:t>1/23/19</a:t>
            </a:fld>
            <a:endParaRPr lang="en-US" dirty="0"/>
          </a:p>
        </p:txBody>
      </p:sp>
      <p:sp>
        <p:nvSpPr>
          <p:cNvPr id="7" name="Footer Placeholder 6"/>
          <p:cNvSpPr>
            <a:spLocks noGrp="1"/>
          </p:cNvSpPr>
          <p:nvPr>
            <p:ph type="ftr" sz="quarter" idx="11"/>
          </p:nvPr>
        </p:nvSpPr>
        <p:spPr/>
        <p:txBody>
          <a:bodyPr/>
          <a:lstStyle/>
          <a:p>
            <a:r>
              <a:rPr lang="en-US" dirty="0"/>
              <a:t>Confidential – Oracle Internal</a:t>
            </a:r>
          </a:p>
        </p:txBody>
      </p:sp>
      <p:sp>
        <p:nvSpPr>
          <p:cNvPr id="8" name="Slide Number Placeholder 7"/>
          <p:cNvSpPr>
            <a:spLocks noGrp="1"/>
          </p:cNvSpPr>
          <p:nvPr>
            <p:ph type="sldNum" sz="quarter" idx="12"/>
          </p:nvPr>
        </p:nvSpPr>
        <p:spPr/>
        <p:txBody>
          <a:bodyPr/>
          <a:lstStyle/>
          <a:p>
            <a:fld id="{C51EAA63-D034-42AE-91FA-B13B9518C7BE}" type="slidenum">
              <a:rPr lang="en-US" smtClean="0"/>
              <a:pPr/>
              <a:t>‹#›</a:t>
            </a:fld>
            <a:endParaRPr lang="en-US" dirty="0"/>
          </a:p>
        </p:txBody>
      </p:sp>
    </p:spTree>
    <p:extLst/>
  </p:cSld>
  <p:clrMapOvr>
    <a:masterClrMapping/>
  </p:clrMapOvr>
  <p:transition>
    <p:fade/>
  </p:transition>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755FA8A4-0A73-8A46-92E2-F82CB419A410}" type="datetime1">
              <a:t>1/23/19</a:t>
            </a:fld>
            <a:endParaRPr/>
          </a:p>
        </p:txBody>
      </p:sp>
      <p:sp>
        <p:nvSpPr>
          <p:cNvPr id="4" name="Footer Placeholder 3"/>
          <p:cNvSpPr>
            <a:spLocks noGrp="1"/>
          </p:cNvSpPr>
          <p:nvPr>
            <p:ph type="ftr" sz="quarter" idx="11"/>
          </p:nvPr>
        </p:nvSpPr>
        <p:spPr/>
        <p:txBody>
          <a:bodyPr/>
          <a:lstStyle/>
          <a:p>
            <a:r>
              <a:rPr lang="en-US"/>
              <a:t>Confidential – Oracle Internal</a:t>
            </a:r>
            <a:endParaRPr/>
          </a:p>
        </p:txBody>
      </p:sp>
      <p:sp>
        <p:nvSpPr>
          <p:cNvPr id="5" name="Slide Number Placeholder 4"/>
          <p:cNvSpPr>
            <a:spLocks noGrp="1"/>
          </p:cNvSpPr>
          <p:nvPr>
            <p:ph type="sldNum" sz="quarter" idx="12"/>
          </p:nvPr>
        </p:nvSpPr>
        <p:spPr/>
        <p:txBody>
          <a:bodyPr/>
          <a:lstStyle/>
          <a:p>
            <a:fld id="{C51EAA63-D034-42AE-91FA-B13B9518C7BE}" type="slidenum">
              <a:rPr/>
              <a:t>‹#›</a:t>
            </a:fld>
            <a:endParaRPr/>
          </a:p>
        </p:txBody>
      </p:sp>
      <p:sp>
        <p:nvSpPr>
          <p:cNvPr id="6" name="Text Placeholder 12"/>
          <p:cNvSpPr>
            <a:spLocks noGrp="1"/>
          </p:cNvSpPr>
          <p:nvPr>
            <p:ph type="body" sz="quarter" idx="13" hasCustomPrompt="1"/>
          </p:nvPr>
        </p:nvSpPr>
        <p:spPr>
          <a:xfrm>
            <a:off x="531814" y="1373741"/>
            <a:ext cx="11125198"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t>Click to add subtitle</a:t>
            </a:r>
          </a:p>
        </p:txBody>
      </p:sp>
      <p:sp>
        <p:nvSpPr>
          <p:cNvPr id="7" name="Title 6"/>
          <p:cNvSpPr>
            <a:spLocks noGrp="1"/>
          </p:cNvSpPr>
          <p:nvPr>
            <p:ph type="title"/>
          </p:nvPr>
        </p:nvSpPr>
        <p:spPr/>
        <p:txBody>
          <a:bodyPr/>
          <a:lstStyle/>
          <a:p>
            <a:r>
              <a:rPr lang="en-US"/>
              <a:t>Click to edit Master title style</a:t>
            </a:r>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slide" Target="../slides/slide3.xml"/><Relationship Id="rId15"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0" y="0"/>
            <a:ext cx="12189398" cy="6858000"/>
            <a:chOff x="0" y="0"/>
            <a:chExt cx="12189398" cy="6858000"/>
          </a:xfrm>
          <a:solidFill>
            <a:srgbClr val="D8E1E6"/>
          </a:solidFill>
        </p:grpSpPr>
        <p:sp>
          <p:nvSpPr>
            <p:cNvPr id="17" name="Rectangle 16"/>
            <p:cNvSpPr/>
            <p:nvPr/>
          </p:nvSpPr>
          <p:spPr bwMode="gray">
            <a:xfrm>
              <a:off x="0" y="0"/>
              <a:ext cx="193962" cy="68580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8" name="Rectangle 17"/>
            <p:cNvSpPr/>
            <p:nvPr/>
          </p:nvSpPr>
          <p:spPr bwMode="gray">
            <a:xfrm>
              <a:off x="11995151" y="0"/>
              <a:ext cx="193960" cy="68580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9" name="Rectangle 18"/>
            <p:cNvSpPr/>
            <p:nvPr/>
          </p:nvSpPr>
          <p:spPr bwMode="gray">
            <a:xfrm>
              <a:off x="0" y="6400800"/>
              <a:ext cx="12189396" cy="4572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0" name="Rectangle 19"/>
            <p:cNvSpPr/>
            <p:nvPr/>
          </p:nvSpPr>
          <p:spPr bwMode="gray">
            <a:xfrm>
              <a:off x="0" y="0"/>
              <a:ext cx="12189398" cy="192024"/>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531812" y="406400"/>
            <a:ext cx="11125200" cy="886968"/>
          </a:xfrm>
          <a:prstGeom prst="rect">
            <a:avLst/>
          </a:prstGeom>
        </p:spPr>
        <p:txBody>
          <a:bodyPr vert="horz" lIns="0" tIns="0" rIns="0" bIns="0" rtlCol="0" anchor="b">
            <a:noAutofit/>
          </a:bodyPr>
          <a:lstStyle/>
          <a:p>
            <a:r>
              <a:rPr lang="en-US"/>
              <a:t>Click to edit Master title style</a:t>
            </a:r>
            <a:endParaRPr dirty="0"/>
          </a:p>
        </p:txBody>
      </p:sp>
      <p:sp>
        <p:nvSpPr>
          <p:cNvPr id="3" name="Text Placeholder 2"/>
          <p:cNvSpPr>
            <a:spLocks noGrp="1"/>
          </p:cNvSpPr>
          <p:nvPr>
            <p:ph type="body" idx="1"/>
          </p:nvPr>
        </p:nvSpPr>
        <p:spPr>
          <a:xfrm>
            <a:off x="531151" y="1527048"/>
            <a:ext cx="11126522" cy="4435857"/>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182130" y="6539314"/>
            <a:ext cx="1226398"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B39CDB1A-67CE-B742-BACF-86F0AE9A2CB2}" type="datetime1">
              <a:t>1/23/19</a:t>
            </a:fld>
            <a:endParaRPr lang="en-US" dirty="0"/>
          </a:p>
        </p:txBody>
      </p:sp>
      <p:sp>
        <p:nvSpPr>
          <p:cNvPr id="5" name="Footer Placeholder 4"/>
          <p:cNvSpPr>
            <a:spLocks noGrp="1"/>
          </p:cNvSpPr>
          <p:nvPr>
            <p:ph type="ftr" sz="quarter" idx="3"/>
          </p:nvPr>
        </p:nvSpPr>
        <p:spPr>
          <a:xfrm>
            <a:off x="8621423" y="6539314"/>
            <a:ext cx="1816543" cy="182880"/>
          </a:xfrm>
          <a:prstGeom prst="rect">
            <a:avLst/>
          </a:prstGeom>
        </p:spPr>
        <p:txBody>
          <a:bodyPr vert="horz" wrap="none" lIns="0" tIns="0" rIns="0" bIns="0" rtlCol="0" anchor="ctr" anchorCtr="0">
            <a:noAutofit/>
          </a:bodyPr>
          <a:lstStyle>
            <a:lvl1pPr algn="l">
              <a:defRPr sz="850">
                <a:solidFill>
                  <a:schemeClr val="tx1"/>
                </a:solidFill>
              </a:defRPr>
            </a:lvl1pPr>
          </a:lstStyle>
          <a:p>
            <a:r>
              <a:rPr lang="en-US" dirty="0"/>
              <a:t>Confidential – Oracle Internal</a:t>
            </a:r>
          </a:p>
        </p:txBody>
      </p:sp>
      <p:sp>
        <p:nvSpPr>
          <p:cNvPr id="6" name="Slide Number Placeholder 5"/>
          <p:cNvSpPr>
            <a:spLocks noGrp="1"/>
          </p:cNvSpPr>
          <p:nvPr>
            <p:ph type="sldNum" sz="quarter" idx="4"/>
          </p:nvPr>
        </p:nvSpPr>
        <p:spPr>
          <a:xfrm>
            <a:off x="11275351" y="6539314"/>
            <a:ext cx="381661" cy="182880"/>
          </a:xfrm>
          <a:prstGeom prst="rect">
            <a:avLst/>
          </a:prstGeom>
        </p:spPr>
        <p:txBody>
          <a:bodyPr vert="horz" wrap="none" lIns="0" tIns="0" rIns="0" bIns="0" rtlCol="0" anchor="ctr" anchorCtr="0">
            <a:noAutofit/>
          </a:bodyPr>
          <a:lstStyle>
            <a:lvl1pPr algn="r">
              <a:defRPr sz="850">
                <a:solidFill>
                  <a:schemeClr val="tx1"/>
                </a:solidFill>
              </a:defRPr>
            </a:lvl1pPr>
          </a:lstStyle>
          <a:p>
            <a:fld id="{C51EAA63-D034-42AE-91FA-B13B9518C7BE}" type="slidenum">
              <a:rPr lang="en-US" smtClean="0"/>
              <a:pPr/>
              <a:t>‹#›</a:t>
            </a:fld>
            <a:endParaRPr lang="en-US" dirty="0"/>
          </a:p>
        </p:txBody>
      </p:sp>
      <p:sp>
        <p:nvSpPr>
          <p:cNvPr id="15" name="TextBox 14"/>
          <p:cNvSpPr txBox="1"/>
          <p:nvPr userDrawn="1"/>
        </p:nvSpPr>
        <p:spPr>
          <a:xfrm>
            <a:off x="5376672" y="6539314"/>
            <a:ext cx="3200400" cy="182880"/>
          </a:xfrm>
          <a:prstGeom prst="rect">
            <a:avLst/>
          </a:prstGeom>
          <a:noFill/>
        </p:spPr>
        <p:txBody>
          <a:bodyPr vert="horz" wrap="none" lIns="0" tIns="0" rIns="0" bIns="0" rtlCol="0" anchor="ctr" anchorCtr="0">
            <a:noAutofit/>
          </a:bodyPr>
          <a:lstStyle/>
          <a:p>
            <a:pPr algn="r"/>
            <a:r>
              <a:rPr lang="en-US" sz="850" dirty="0">
                <a:solidFill>
                  <a:schemeClr val="tx1"/>
                </a:solidFill>
              </a:rPr>
              <a:t>Copyright © 2018, Oracle and/or its affiliates. All rights reserved.  |</a:t>
            </a:r>
          </a:p>
        </p:txBody>
      </p:sp>
      <p:sp>
        <p:nvSpPr>
          <p:cNvPr id="21" name="Rectangle 27">
            <a:hlinkClick r:id="" action="ppaction://hlinkshowjump?jump=nextslide"/>
          </p:cNvPr>
          <p:cNvSpPr/>
          <p:nvPr userDrawn="1"/>
        </p:nvSpPr>
        <p:spPr>
          <a:xfrm>
            <a:off x="11129074" y="6515100"/>
            <a:ext cx="228600" cy="228600"/>
          </a:xfrm>
          <a:custGeom>
            <a:avLst/>
            <a:gdLst/>
            <a:ahLst/>
            <a:cxnLst/>
            <a:rect l="l" t="t" r="r" b="b"/>
            <a:pathLst>
              <a:path w="228600" h="228600">
                <a:moveTo>
                  <a:pt x="80963" y="48835"/>
                </a:moveTo>
                <a:lnTo>
                  <a:pt x="80963" y="179765"/>
                </a:lnTo>
                <a:lnTo>
                  <a:pt x="169862" y="114300"/>
                </a:lnTo>
                <a:close/>
                <a:moveTo>
                  <a:pt x="0" y="0"/>
                </a:moveTo>
                <a:lnTo>
                  <a:pt x="228600" y="0"/>
                </a:lnTo>
                <a:lnTo>
                  <a:pt x="228600" y="228600"/>
                </a:lnTo>
                <a:lnTo>
                  <a:pt x="0" y="228600"/>
                </a:lnTo>
                <a:close/>
              </a:path>
            </a:pathLst>
          </a:custGeom>
          <a:solidFill>
            <a:schemeClr val="tx2">
              <a:lumMod val="60000"/>
              <a:lumOff val="4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p>
        </p:txBody>
      </p:sp>
      <p:sp>
        <p:nvSpPr>
          <p:cNvPr id="23" name="Rectangle 32">
            <a:hlinkClick r:id="" action="ppaction://hlinkshowjump?jump=previousslide"/>
          </p:cNvPr>
          <p:cNvSpPr/>
          <p:nvPr userDrawn="1"/>
        </p:nvSpPr>
        <p:spPr>
          <a:xfrm>
            <a:off x="10499359" y="6515100"/>
            <a:ext cx="228600" cy="228600"/>
          </a:xfrm>
          <a:custGeom>
            <a:avLst/>
            <a:gdLst/>
            <a:ahLst/>
            <a:cxnLst/>
            <a:rect l="l" t="t" r="r" b="b"/>
            <a:pathLst>
              <a:path w="228600" h="228600">
                <a:moveTo>
                  <a:pt x="158749" y="48835"/>
                </a:moveTo>
                <a:lnTo>
                  <a:pt x="69850" y="114300"/>
                </a:lnTo>
                <a:lnTo>
                  <a:pt x="158749" y="179765"/>
                </a:lnTo>
                <a:close/>
                <a:moveTo>
                  <a:pt x="0" y="0"/>
                </a:moveTo>
                <a:lnTo>
                  <a:pt x="228600" y="0"/>
                </a:lnTo>
                <a:lnTo>
                  <a:pt x="228600" y="228600"/>
                </a:lnTo>
                <a:lnTo>
                  <a:pt x="0" y="228600"/>
                </a:lnTo>
                <a:close/>
              </a:path>
            </a:pathLst>
          </a:custGeom>
          <a:solidFill>
            <a:schemeClr val="tx2">
              <a:lumMod val="60000"/>
              <a:lumOff val="4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p>
        </p:txBody>
      </p:sp>
      <p:grpSp>
        <p:nvGrpSpPr>
          <p:cNvPr id="9" name="Group 8"/>
          <p:cNvGrpSpPr/>
          <p:nvPr userDrawn="1"/>
        </p:nvGrpSpPr>
        <p:grpSpPr>
          <a:xfrm>
            <a:off x="10814216" y="6515100"/>
            <a:ext cx="228600" cy="228600"/>
            <a:chOff x="10523626" y="4924299"/>
            <a:chExt cx="228600" cy="228600"/>
          </a:xfrm>
        </p:grpSpPr>
        <p:sp>
          <p:nvSpPr>
            <p:cNvPr id="26" name="Rectangle 28">
              <a:hlinkClick r:id="rId14" action="ppaction://hlinksldjump"/>
            </p:cNvPr>
            <p:cNvSpPr/>
            <p:nvPr userDrawn="1"/>
          </p:nvSpPr>
          <p:spPr>
            <a:xfrm>
              <a:off x="10523626" y="4924299"/>
              <a:ext cx="228600" cy="228600"/>
            </a:xfrm>
            <a:custGeom>
              <a:avLst/>
              <a:gdLst/>
              <a:ahLst/>
              <a:cxnLst/>
              <a:rect l="l" t="t" r="r" b="b"/>
              <a:pathLst>
                <a:path w="228600" h="228600">
                  <a:moveTo>
                    <a:pt x="114301" y="42830"/>
                  </a:moveTo>
                  <a:lnTo>
                    <a:pt x="36515" y="116880"/>
                  </a:lnTo>
                  <a:lnTo>
                    <a:pt x="59533" y="116880"/>
                  </a:lnTo>
                  <a:lnTo>
                    <a:pt x="59533" y="190523"/>
                  </a:lnTo>
                  <a:lnTo>
                    <a:pt x="96013" y="190523"/>
                  </a:lnTo>
                  <a:lnTo>
                    <a:pt x="96013" y="144804"/>
                  </a:lnTo>
                  <a:lnTo>
                    <a:pt x="132589" y="144804"/>
                  </a:lnTo>
                  <a:lnTo>
                    <a:pt x="132589" y="190523"/>
                  </a:lnTo>
                  <a:lnTo>
                    <a:pt x="169070" y="190523"/>
                  </a:lnTo>
                  <a:lnTo>
                    <a:pt x="169070" y="116880"/>
                  </a:lnTo>
                  <a:lnTo>
                    <a:pt x="192087" y="116880"/>
                  </a:lnTo>
                  <a:close/>
                  <a:moveTo>
                    <a:pt x="0" y="0"/>
                  </a:moveTo>
                  <a:lnTo>
                    <a:pt x="228600" y="0"/>
                  </a:lnTo>
                  <a:lnTo>
                    <a:pt x="228600" y="228600"/>
                  </a:lnTo>
                  <a:lnTo>
                    <a:pt x="0" y="228600"/>
                  </a:lnTo>
                  <a:close/>
                </a:path>
              </a:pathLst>
            </a:custGeom>
            <a:solidFill>
              <a:schemeClr val="tx2">
                <a:lumMod val="60000"/>
                <a:lumOff val="4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p>
          </p:txBody>
        </p:sp>
        <p:sp>
          <p:nvSpPr>
            <p:cNvPr id="25" name="Rectangle 24">
              <a:hlinkClick r:id="rId14" action="ppaction://hlinksldjump"/>
            </p:cNvPr>
            <p:cNvSpPr/>
            <p:nvPr userDrawn="1"/>
          </p:nvSpPr>
          <p:spPr bwMode="gray">
            <a:xfrm>
              <a:off x="10523626" y="4924299"/>
              <a:ext cx="228600" cy="228600"/>
            </a:xfrm>
            <a:prstGeom prst="rect">
              <a:avLst/>
            </a:prstGeom>
            <a:solidFill>
              <a:schemeClr val="accent2">
                <a:lumMod val="20000"/>
                <a:lumOff val="80000"/>
                <a:alpha val="0"/>
              </a:schemeClr>
            </a:solid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grpSp>
      <p:pic>
        <p:nvPicPr>
          <p:cNvPr id="22" name="Picture 21" descr="Oracle logo in white on red staging background" title="Oracle red badge logo"/>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530352" y="6263640"/>
            <a:ext cx="1625138" cy="594360"/>
          </a:xfrm>
          <a:prstGeom prst="rect">
            <a:avLst/>
          </a:prstGeom>
        </p:spPr>
      </p:pic>
    </p:spTree>
    <p:extLst>
      <p:ext uri="{BB962C8B-B14F-4D97-AF65-F5344CB8AC3E}">
        <p14:creationId xmlns:p14="http://schemas.microsoft.com/office/powerpoint/2010/main" val="3193062027"/>
      </p:ext>
    </p:extLst>
  </p:cSld>
  <p:clrMap bg1="lt1" tx1="dk1" bg2="lt2" tx2="dk2" accent1="accent1" accent2="accent2" accent3="accent3" accent4="accent4" accent5="accent5" accent6="accent6" hlink="hlink" folHlink="folHlink"/>
  <p:sldLayoutIdLst>
    <p:sldLayoutId id="2147483687" r:id="rId1"/>
    <p:sldLayoutId id="2147483682" r:id="rId2"/>
    <p:sldLayoutId id="2147483683" r:id="rId3"/>
    <p:sldLayoutId id="2147483680" r:id="rId4"/>
    <p:sldLayoutId id="2147483650" r:id="rId5"/>
    <p:sldLayoutId id="2147483685" r:id="rId6"/>
    <p:sldLayoutId id="2147483677" r:id="rId7"/>
    <p:sldLayoutId id="2147483678" r:id="rId8"/>
    <p:sldLayoutId id="2147483686" r:id="rId9"/>
    <p:sldLayoutId id="2147483657" r:id="rId10"/>
    <p:sldLayoutId id="2147483673" r:id="rId11"/>
    <p:sldLayoutId id="2147483674" r:id="rId12"/>
  </p:sldLayoutIdLst>
  <p:transition>
    <p:fade/>
  </p:transition>
  <p:hf hdr="0" dt="0"/>
  <p:txStyles>
    <p:titleStyle>
      <a:lvl1pPr algn="l" defTabSz="914400" rtl="0" eaLnBrk="1" latinLnBrk="0" hangingPunct="1">
        <a:lnSpc>
          <a:spcPct val="80000"/>
        </a:lnSpc>
        <a:spcBef>
          <a:spcPct val="0"/>
        </a:spcBef>
        <a:buNone/>
        <a:defRPr sz="3600" kern="1200">
          <a:solidFill>
            <a:schemeClr val="tx1"/>
          </a:solidFill>
          <a:latin typeface="Calibri" charset="0"/>
          <a:ea typeface="Calibri" charset="0"/>
          <a:cs typeface="Calibri" charset="0"/>
        </a:defRPr>
      </a:lvl1pPr>
    </p:titleStyle>
    <p:bodyStyle>
      <a:lvl1pPr marL="228600" indent="-228600" algn="l" defTabSz="914400" rtl="0" eaLnBrk="1" latinLnBrk="0"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9" Type="http://schemas.openxmlformats.org/officeDocument/2006/relationships/image" Target="../media/image88.emf"/><Relationship Id="rId20" Type="http://schemas.openxmlformats.org/officeDocument/2006/relationships/image" Target="../media/image99.emf"/><Relationship Id="rId10" Type="http://schemas.openxmlformats.org/officeDocument/2006/relationships/image" Target="../media/image89.emf"/><Relationship Id="rId11" Type="http://schemas.openxmlformats.org/officeDocument/2006/relationships/image" Target="../media/image90.emf"/><Relationship Id="rId12" Type="http://schemas.openxmlformats.org/officeDocument/2006/relationships/image" Target="../media/image91.emf"/><Relationship Id="rId13" Type="http://schemas.openxmlformats.org/officeDocument/2006/relationships/image" Target="../media/image92.emf"/><Relationship Id="rId14" Type="http://schemas.openxmlformats.org/officeDocument/2006/relationships/image" Target="../media/image93.emf"/><Relationship Id="rId15" Type="http://schemas.openxmlformats.org/officeDocument/2006/relationships/image" Target="../media/image94.emf"/><Relationship Id="rId16" Type="http://schemas.openxmlformats.org/officeDocument/2006/relationships/image" Target="../media/image95.emf"/><Relationship Id="rId17" Type="http://schemas.openxmlformats.org/officeDocument/2006/relationships/image" Target="../media/image96.emf"/><Relationship Id="rId18" Type="http://schemas.openxmlformats.org/officeDocument/2006/relationships/image" Target="../media/image97.emf"/><Relationship Id="rId19" Type="http://schemas.openxmlformats.org/officeDocument/2006/relationships/image" Target="../media/image98.emf"/><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2.emf"/><Relationship Id="rId4" Type="http://schemas.openxmlformats.org/officeDocument/2006/relationships/image" Target="../media/image83.emf"/><Relationship Id="rId5" Type="http://schemas.openxmlformats.org/officeDocument/2006/relationships/image" Target="../media/image84.emf"/><Relationship Id="rId6" Type="http://schemas.openxmlformats.org/officeDocument/2006/relationships/image" Target="../media/image85.emf"/><Relationship Id="rId7" Type="http://schemas.openxmlformats.org/officeDocument/2006/relationships/image" Target="../media/image86.emf"/><Relationship Id="rId8" Type="http://schemas.openxmlformats.org/officeDocument/2006/relationships/image" Target="../media/image87.emf"/></Relationships>
</file>

<file path=ppt/slides/_rels/slide11.xml.rels><?xml version="1.0" encoding="UTF-8" standalone="yes"?>
<Relationships xmlns="http://schemas.openxmlformats.org/package/2006/relationships"><Relationship Id="rId11" Type="http://schemas.openxmlformats.org/officeDocument/2006/relationships/image" Target="../media/image108.emf"/><Relationship Id="rId12" Type="http://schemas.openxmlformats.org/officeDocument/2006/relationships/image" Target="../media/image109.emf"/><Relationship Id="rId13" Type="http://schemas.openxmlformats.org/officeDocument/2006/relationships/image" Target="../media/image110.emf"/><Relationship Id="rId14" Type="http://schemas.openxmlformats.org/officeDocument/2006/relationships/image" Target="../media/image111.emf"/><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00.emf"/><Relationship Id="rId4" Type="http://schemas.openxmlformats.org/officeDocument/2006/relationships/image" Target="../media/image101.emf"/><Relationship Id="rId5" Type="http://schemas.openxmlformats.org/officeDocument/2006/relationships/image" Target="../media/image102.emf"/><Relationship Id="rId6" Type="http://schemas.openxmlformats.org/officeDocument/2006/relationships/image" Target="../media/image103.emf"/><Relationship Id="rId7" Type="http://schemas.openxmlformats.org/officeDocument/2006/relationships/image" Target="../media/image104.emf"/><Relationship Id="rId8" Type="http://schemas.openxmlformats.org/officeDocument/2006/relationships/image" Target="../media/image105.emf"/><Relationship Id="rId9" Type="http://schemas.openxmlformats.org/officeDocument/2006/relationships/image" Target="../media/image106.emf"/><Relationship Id="rId10" Type="http://schemas.openxmlformats.org/officeDocument/2006/relationships/image" Target="../media/image107.emf"/></Relationships>
</file>

<file path=ppt/slides/_rels/slide12.xml.rels><?xml version="1.0" encoding="UTF-8" standalone="yes"?>
<Relationships xmlns="http://schemas.openxmlformats.org/package/2006/relationships"><Relationship Id="rId9" Type="http://schemas.openxmlformats.org/officeDocument/2006/relationships/image" Target="../media/image118.emf"/><Relationship Id="rId20" Type="http://schemas.openxmlformats.org/officeDocument/2006/relationships/image" Target="../media/image10.emf"/><Relationship Id="rId10" Type="http://schemas.openxmlformats.org/officeDocument/2006/relationships/image" Target="../media/image119.emf"/><Relationship Id="rId11" Type="http://schemas.openxmlformats.org/officeDocument/2006/relationships/image" Target="../media/image120.emf"/><Relationship Id="rId12" Type="http://schemas.openxmlformats.org/officeDocument/2006/relationships/image" Target="../media/image121.emf"/><Relationship Id="rId13" Type="http://schemas.openxmlformats.org/officeDocument/2006/relationships/image" Target="../media/image122.emf"/><Relationship Id="rId14" Type="http://schemas.openxmlformats.org/officeDocument/2006/relationships/image" Target="../media/image123.emf"/><Relationship Id="rId15" Type="http://schemas.openxmlformats.org/officeDocument/2006/relationships/image" Target="../media/image124.emf"/><Relationship Id="rId16" Type="http://schemas.openxmlformats.org/officeDocument/2006/relationships/image" Target="../media/image125.emf"/><Relationship Id="rId17" Type="http://schemas.openxmlformats.org/officeDocument/2006/relationships/image" Target="../media/image126.emf"/><Relationship Id="rId18" Type="http://schemas.openxmlformats.org/officeDocument/2006/relationships/image" Target="../media/image9.emf"/><Relationship Id="rId19" Type="http://schemas.openxmlformats.org/officeDocument/2006/relationships/image" Target="../media/image127.emf"/><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2.emf"/><Relationship Id="rId4" Type="http://schemas.openxmlformats.org/officeDocument/2006/relationships/image" Target="../media/image113.emf"/><Relationship Id="rId5" Type="http://schemas.openxmlformats.org/officeDocument/2006/relationships/image" Target="../media/image114.emf"/><Relationship Id="rId6" Type="http://schemas.openxmlformats.org/officeDocument/2006/relationships/image" Target="../media/image115.emf"/><Relationship Id="rId7" Type="http://schemas.openxmlformats.org/officeDocument/2006/relationships/image" Target="../media/image116.emf"/><Relationship Id="rId8" Type="http://schemas.openxmlformats.org/officeDocument/2006/relationships/image" Target="../media/image117.emf"/></Relationships>
</file>

<file path=ppt/slides/_rels/slide13.xml.rels><?xml version="1.0" encoding="UTF-8" standalone="yes"?>
<Relationships xmlns="http://schemas.openxmlformats.org/package/2006/relationships"><Relationship Id="rId9" Type="http://schemas.openxmlformats.org/officeDocument/2006/relationships/image" Target="../media/image134.emf"/><Relationship Id="rId20" Type="http://schemas.openxmlformats.org/officeDocument/2006/relationships/image" Target="../media/image145.emf"/><Relationship Id="rId10" Type="http://schemas.openxmlformats.org/officeDocument/2006/relationships/image" Target="../media/image135.emf"/><Relationship Id="rId11" Type="http://schemas.openxmlformats.org/officeDocument/2006/relationships/image" Target="../media/image136.emf"/><Relationship Id="rId12" Type="http://schemas.openxmlformats.org/officeDocument/2006/relationships/image" Target="../media/image137.emf"/><Relationship Id="rId13" Type="http://schemas.openxmlformats.org/officeDocument/2006/relationships/image" Target="../media/image138.emf"/><Relationship Id="rId14" Type="http://schemas.openxmlformats.org/officeDocument/2006/relationships/image" Target="../media/image139.emf"/><Relationship Id="rId15" Type="http://schemas.openxmlformats.org/officeDocument/2006/relationships/image" Target="../media/image140.emf"/><Relationship Id="rId16" Type="http://schemas.openxmlformats.org/officeDocument/2006/relationships/image" Target="../media/image141.emf"/><Relationship Id="rId17" Type="http://schemas.openxmlformats.org/officeDocument/2006/relationships/image" Target="../media/image142.emf"/><Relationship Id="rId18" Type="http://schemas.openxmlformats.org/officeDocument/2006/relationships/image" Target="../media/image143.emf"/><Relationship Id="rId19" Type="http://schemas.openxmlformats.org/officeDocument/2006/relationships/image" Target="../media/image144.emf"/><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28.emf"/><Relationship Id="rId4" Type="http://schemas.openxmlformats.org/officeDocument/2006/relationships/image" Target="../media/image129.emf"/><Relationship Id="rId5" Type="http://schemas.openxmlformats.org/officeDocument/2006/relationships/image" Target="../media/image130.emf"/><Relationship Id="rId6" Type="http://schemas.openxmlformats.org/officeDocument/2006/relationships/image" Target="../media/image131.emf"/><Relationship Id="rId7" Type="http://schemas.openxmlformats.org/officeDocument/2006/relationships/image" Target="../media/image132.emf"/><Relationship Id="rId8" Type="http://schemas.openxmlformats.org/officeDocument/2006/relationships/image" Target="../media/image133.emf"/></Relationships>
</file>

<file path=ppt/slides/_rels/slide14.xml.rels><?xml version="1.0" encoding="UTF-8" standalone="yes"?>
<Relationships xmlns="http://schemas.openxmlformats.org/package/2006/relationships"><Relationship Id="rId11" Type="http://schemas.openxmlformats.org/officeDocument/2006/relationships/image" Target="../media/image154.emf"/><Relationship Id="rId12" Type="http://schemas.openxmlformats.org/officeDocument/2006/relationships/image" Target="../media/image155.emf"/><Relationship Id="rId13" Type="http://schemas.openxmlformats.org/officeDocument/2006/relationships/image" Target="../media/image156.emf"/><Relationship Id="rId14" Type="http://schemas.openxmlformats.org/officeDocument/2006/relationships/image" Target="../media/image157.emf"/><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46.emf"/><Relationship Id="rId4" Type="http://schemas.openxmlformats.org/officeDocument/2006/relationships/image" Target="../media/image147.emf"/><Relationship Id="rId5" Type="http://schemas.openxmlformats.org/officeDocument/2006/relationships/image" Target="../media/image148.emf"/><Relationship Id="rId6" Type="http://schemas.openxmlformats.org/officeDocument/2006/relationships/image" Target="../media/image149.emf"/><Relationship Id="rId7" Type="http://schemas.openxmlformats.org/officeDocument/2006/relationships/image" Target="../media/image150.emf"/><Relationship Id="rId8" Type="http://schemas.openxmlformats.org/officeDocument/2006/relationships/image" Target="../media/image151.emf"/><Relationship Id="rId9" Type="http://schemas.openxmlformats.org/officeDocument/2006/relationships/image" Target="../media/image152.emf"/><Relationship Id="rId10" Type="http://schemas.openxmlformats.org/officeDocument/2006/relationships/image" Target="../media/image153.emf"/></Relationships>
</file>

<file path=ppt/slides/_rels/slide15.xml.rels><?xml version="1.0" encoding="UTF-8" standalone="yes"?>
<Relationships xmlns="http://schemas.openxmlformats.org/package/2006/relationships"><Relationship Id="rId11" Type="http://schemas.openxmlformats.org/officeDocument/2006/relationships/image" Target="../media/image11.emf"/><Relationship Id="rId12" Type="http://schemas.openxmlformats.org/officeDocument/2006/relationships/image" Target="../media/image12.emf"/><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58.emf"/><Relationship Id="rId4" Type="http://schemas.openxmlformats.org/officeDocument/2006/relationships/image" Target="../media/image159.emf"/><Relationship Id="rId5" Type="http://schemas.openxmlformats.org/officeDocument/2006/relationships/image" Target="../media/image160.emf"/><Relationship Id="rId6" Type="http://schemas.openxmlformats.org/officeDocument/2006/relationships/image" Target="../media/image161.emf"/><Relationship Id="rId7" Type="http://schemas.openxmlformats.org/officeDocument/2006/relationships/image" Target="../media/image162.emf"/><Relationship Id="rId8" Type="http://schemas.openxmlformats.org/officeDocument/2006/relationships/image" Target="../media/image163.emf"/><Relationship Id="rId9" Type="http://schemas.openxmlformats.org/officeDocument/2006/relationships/image" Target="../media/image164.emf"/><Relationship Id="rId10" Type="http://schemas.openxmlformats.org/officeDocument/2006/relationships/image" Target="../media/image165.emf"/></Relationships>
</file>

<file path=ppt/slides/_rels/slide16.xml.rels><?xml version="1.0" encoding="UTF-8" standalone="yes"?>
<Relationships xmlns="http://schemas.openxmlformats.org/package/2006/relationships"><Relationship Id="rId9" Type="http://schemas.openxmlformats.org/officeDocument/2006/relationships/image" Target="../media/image162.emf"/><Relationship Id="rId20" Type="http://schemas.openxmlformats.org/officeDocument/2006/relationships/image" Target="../media/image130.emf"/><Relationship Id="rId21" Type="http://schemas.openxmlformats.org/officeDocument/2006/relationships/image" Target="../media/image143.emf"/><Relationship Id="rId10" Type="http://schemas.openxmlformats.org/officeDocument/2006/relationships/image" Target="../media/image124.emf"/><Relationship Id="rId11" Type="http://schemas.openxmlformats.org/officeDocument/2006/relationships/image" Target="../media/image171.emf"/><Relationship Id="rId12" Type="http://schemas.openxmlformats.org/officeDocument/2006/relationships/image" Target="../media/image172.emf"/><Relationship Id="rId13" Type="http://schemas.openxmlformats.org/officeDocument/2006/relationships/image" Target="../media/image77.emf"/><Relationship Id="rId14" Type="http://schemas.openxmlformats.org/officeDocument/2006/relationships/image" Target="../media/image25.emf"/><Relationship Id="rId15" Type="http://schemas.openxmlformats.org/officeDocument/2006/relationships/image" Target="../media/image29.emf"/><Relationship Id="rId16" Type="http://schemas.openxmlformats.org/officeDocument/2006/relationships/image" Target="../media/image173.emf"/><Relationship Id="rId17" Type="http://schemas.openxmlformats.org/officeDocument/2006/relationships/image" Target="../media/image174.emf"/><Relationship Id="rId18" Type="http://schemas.openxmlformats.org/officeDocument/2006/relationships/image" Target="../media/image69.emf"/><Relationship Id="rId19" Type="http://schemas.openxmlformats.org/officeDocument/2006/relationships/image" Target="../media/image175.emf"/><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66.png"/><Relationship Id="rId4" Type="http://schemas.openxmlformats.org/officeDocument/2006/relationships/image" Target="../media/image167.png"/><Relationship Id="rId5" Type="http://schemas.openxmlformats.org/officeDocument/2006/relationships/image" Target="../media/image168.png"/><Relationship Id="rId6" Type="http://schemas.openxmlformats.org/officeDocument/2006/relationships/image" Target="../media/image169.emf"/><Relationship Id="rId7" Type="http://schemas.openxmlformats.org/officeDocument/2006/relationships/image" Target="../media/image31.emf"/><Relationship Id="rId8" Type="http://schemas.openxmlformats.org/officeDocument/2006/relationships/image" Target="../media/image170.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1" Type="http://schemas.openxmlformats.org/officeDocument/2006/relationships/image" Target="../media/image8.emf"/><Relationship Id="rId12" Type="http://schemas.openxmlformats.org/officeDocument/2006/relationships/image" Target="../media/image9.emf"/><Relationship Id="rId13" Type="http://schemas.openxmlformats.org/officeDocument/2006/relationships/image" Target="../media/image10.emf"/><Relationship Id="rId14" Type="http://schemas.openxmlformats.org/officeDocument/2006/relationships/image" Target="../media/image11.emf"/><Relationship Id="rId15" Type="http://schemas.openxmlformats.org/officeDocument/2006/relationships/image" Target="../media/image12.emf"/><Relationship Id="rId16" Type="http://schemas.openxmlformats.org/officeDocument/2006/relationships/image" Target="../media/image13.emf"/><Relationship Id="rId17" Type="http://schemas.openxmlformats.org/officeDocument/2006/relationships/image" Target="../media/image14.emf"/><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slide" Target="slide5.xml"/><Relationship Id="rId4" Type="http://schemas.openxmlformats.org/officeDocument/2006/relationships/slide" Target="slide7.xml"/><Relationship Id="rId5" Type="http://schemas.openxmlformats.org/officeDocument/2006/relationships/slide" Target="slide8.xml"/><Relationship Id="rId6" Type="http://schemas.openxmlformats.org/officeDocument/2006/relationships/slide" Target="slide12.xml"/><Relationship Id="rId7" Type="http://schemas.openxmlformats.org/officeDocument/2006/relationships/slide" Target="slide15.xml"/><Relationship Id="rId8" Type="http://schemas.openxmlformats.org/officeDocument/2006/relationships/image" Target="../media/image5.emf"/><Relationship Id="rId9" Type="http://schemas.openxmlformats.org/officeDocument/2006/relationships/image" Target="../media/image6.emf"/><Relationship Id="rId10" Type="http://schemas.openxmlformats.org/officeDocument/2006/relationships/image" Target="../media/image7.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slide" Target="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5.emf"/><Relationship Id="rId6" Type="http://schemas.openxmlformats.org/officeDocument/2006/relationships/image" Target="../media/image17.emf"/><Relationship Id="rId7" Type="http://schemas.openxmlformats.org/officeDocument/2006/relationships/image" Target="../media/image6.emf"/><Relationship Id="rId8" Type="http://schemas.openxmlformats.org/officeDocument/2006/relationships/image" Target="../media/image18.emf"/><Relationship Id="rId9" Type="http://schemas.openxmlformats.org/officeDocument/2006/relationships/image" Target="../media/image19.emf"/><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9" Type="http://schemas.openxmlformats.org/officeDocument/2006/relationships/image" Target="../media/image8.emf"/><Relationship Id="rId20" Type="http://schemas.openxmlformats.org/officeDocument/2006/relationships/image" Target="../media/image35.emf"/><Relationship Id="rId10" Type="http://schemas.openxmlformats.org/officeDocument/2006/relationships/image" Target="../media/image25.emf"/><Relationship Id="rId11" Type="http://schemas.openxmlformats.org/officeDocument/2006/relationships/image" Target="../media/image26.emf"/><Relationship Id="rId12" Type="http://schemas.openxmlformats.org/officeDocument/2006/relationships/image" Target="../media/image27.emf"/><Relationship Id="rId13" Type="http://schemas.openxmlformats.org/officeDocument/2006/relationships/image" Target="../media/image28.emf"/><Relationship Id="rId14" Type="http://schemas.openxmlformats.org/officeDocument/2006/relationships/image" Target="../media/image29.emf"/><Relationship Id="rId15" Type="http://schemas.openxmlformats.org/officeDocument/2006/relationships/image" Target="../media/image30.emf"/><Relationship Id="rId16" Type="http://schemas.openxmlformats.org/officeDocument/2006/relationships/image" Target="../media/image31.emf"/><Relationship Id="rId17" Type="http://schemas.openxmlformats.org/officeDocument/2006/relationships/image" Target="../media/image32.emf"/><Relationship Id="rId18" Type="http://schemas.openxmlformats.org/officeDocument/2006/relationships/image" Target="../media/image33.emf"/><Relationship Id="rId19" Type="http://schemas.openxmlformats.org/officeDocument/2006/relationships/image" Target="../media/image34.emf"/><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0.emf"/><Relationship Id="rId4" Type="http://schemas.openxmlformats.org/officeDocument/2006/relationships/image" Target="../media/image21.emf"/><Relationship Id="rId5" Type="http://schemas.openxmlformats.org/officeDocument/2006/relationships/image" Target="../media/image22.emf"/><Relationship Id="rId6" Type="http://schemas.openxmlformats.org/officeDocument/2006/relationships/image" Target="../media/image23.emf"/><Relationship Id="rId7" Type="http://schemas.openxmlformats.org/officeDocument/2006/relationships/image" Target="../media/image24.emf"/><Relationship Id="rId8" Type="http://schemas.openxmlformats.org/officeDocument/2006/relationships/image" Target="../media/image7.emf"/></Relationships>
</file>

<file path=ppt/slides/_rels/slide7.xml.rels><?xml version="1.0" encoding="UTF-8" standalone="yes"?>
<Relationships xmlns="http://schemas.openxmlformats.org/package/2006/relationships"><Relationship Id="rId11" Type="http://schemas.openxmlformats.org/officeDocument/2006/relationships/image" Target="../media/image44.emf"/><Relationship Id="rId12" Type="http://schemas.openxmlformats.org/officeDocument/2006/relationships/image" Target="../media/image45.emf"/><Relationship Id="rId13" Type="http://schemas.openxmlformats.org/officeDocument/2006/relationships/image" Target="../media/image46.emf"/><Relationship Id="rId14" Type="http://schemas.openxmlformats.org/officeDocument/2006/relationships/image" Target="../media/image47.emf"/><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6.emf"/><Relationship Id="rId4" Type="http://schemas.openxmlformats.org/officeDocument/2006/relationships/image" Target="../media/image37.emf"/><Relationship Id="rId5" Type="http://schemas.openxmlformats.org/officeDocument/2006/relationships/image" Target="../media/image38.emf"/><Relationship Id="rId6" Type="http://schemas.openxmlformats.org/officeDocument/2006/relationships/image" Target="../media/image39.emf"/><Relationship Id="rId7" Type="http://schemas.openxmlformats.org/officeDocument/2006/relationships/image" Target="../media/image40.emf"/><Relationship Id="rId8" Type="http://schemas.openxmlformats.org/officeDocument/2006/relationships/image" Target="../media/image41.emf"/><Relationship Id="rId9" Type="http://schemas.openxmlformats.org/officeDocument/2006/relationships/image" Target="../media/image42.emf"/><Relationship Id="rId10" Type="http://schemas.openxmlformats.org/officeDocument/2006/relationships/image" Target="../media/image43.emf"/></Relationships>
</file>

<file path=ppt/slides/_rels/slide8.xml.rels><?xml version="1.0" encoding="UTF-8" standalone="yes"?>
<Relationships xmlns="http://schemas.openxmlformats.org/package/2006/relationships"><Relationship Id="rId9" Type="http://schemas.openxmlformats.org/officeDocument/2006/relationships/image" Target="../media/image54.emf"/><Relationship Id="rId20" Type="http://schemas.openxmlformats.org/officeDocument/2006/relationships/image" Target="../media/image63.emf"/><Relationship Id="rId10" Type="http://schemas.openxmlformats.org/officeDocument/2006/relationships/image" Target="../media/image13.emf"/><Relationship Id="rId11" Type="http://schemas.openxmlformats.org/officeDocument/2006/relationships/image" Target="../media/image14.emf"/><Relationship Id="rId12" Type="http://schemas.openxmlformats.org/officeDocument/2006/relationships/image" Target="../media/image55.emf"/><Relationship Id="rId13" Type="http://schemas.openxmlformats.org/officeDocument/2006/relationships/image" Target="../media/image56.emf"/><Relationship Id="rId14" Type="http://schemas.openxmlformats.org/officeDocument/2006/relationships/image" Target="../media/image57.emf"/><Relationship Id="rId15" Type="http://schemas.openxmlformats.org/officeDocument/2006/relationships/image" Target="../media/image58.emf"/><Relationship Id="rId16" Type="http://schemas.openxmlformats.org/officeDocument/2006/relationships/image" Target="../media/image59.emf"/><Relationship Id="rId17" Type="http://schemas.openxmlformats.org/officeDocument/2006/relationships/image" Target="../media/image60.emf"/><Relationship Id="rId18" Type="http://schemas.openxmlformats.org/officeDocument/2006/relationships/image" Target="../media/image61.emf"/><Relationship Id="rId19" Type="http://schemas.openxmlformats.org/officeDocument/2006/relationships/image" Target="../media/image62.emf"/><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8.emf"/><Relationship Id="rId4" Type="http://schemas.openxmlformats.org/officeDocument/2006/relationships/image" Target="../media/image49.emf"/><Relationship Id="rId5" Type="http://schemas.openxmlformats.org/officeDocument/2006/relationships/image" Target="../media/image50.emf"/><Relationship Id="rId6" Type="http://schemas.openxmlformats.org/officeDocument/2006/relationships/image" Target="../media/image51.emf"/><Relationship Id="rId7" Type="http://schemas.openxmlformats.org/officeDocument/2006/relationships/image" Target="../media/image52.emf"/><Relationship Id="rId8" Type="http://schemas.openxmlformats.org/officeDocument/2006/relationships/image" Target="../media/image53.emf"/></Relationships>
</file>

<file path=ppt/slides/_rels/slide9.xml.rels><?xml version="1.0" encoding="UTF-8" standalone="yes"?>
<Relationships xmlns="http://schemas.openxmlformats.org/package/2006/relationships"><Relationship Id="rId9" Type="http://schemas.openxmlformats.org/officeDocument/2006/relationships/image" Target="../media/image70.emf"/><Relationship Id="rId20" Type="http://schemas.openxmlformats.org/officeDocument/2006/relationships/image" Target="../media/image81.emf"/><Relationship Id="rId10" Type="http://schemas.openxmlformats.org/officeDocument/2006/relationships/image" Target="../media/image71.emf"/><Relationship Id="rId11" Type="http://schemas.openxmlformats.org/officeDocument/2006/relationships/image" Target="../media/image72.emf"/><Relationship Id="rId12" Type="http://schemas.openxmlformats.org/officeDocument/2006/relationships/image" Target="../media/image73.emf"/><Relationship Id="rId13" Type="http://schemas.openxmlformats.org/officeDocument/2006/relationships/image" Target="../media/image74.emf"/><Relationship Id="rId14" Type="http://schemas.openxmlformats.org/officeDocument/2006/relationships/image" Target="../media/image75.emf"/><Relationship Id="rId15" Type="http://schemas.openxmlformats.org/officeDocument/2006/relationships/image" Target="../media/image76.emf"/><Relationship Id="rId16" Type="http://schemas.openxmlformats.org/officeDocument/2006/relationships/image" Target="../media/image77.emf"/><Relationship Id="rId17" Type="http://schemas.openxmlformats.org/officeDocument/2006/relationships/image" Target="../media/image78.emf"/><Relationship Id="rId18" Type="http://schemas.openxmlformats.org/officeDocument/2006/relationships/image" Target="../media/image79.emf"/><Relationship Id="rId19" Type="http://schemas.openxmlformats.org/officeDocument/2006/relationships/image" Target="../media/image80.emf"/><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4.emf"/><Relationship Id="rId4" Type="http://schemas.openxmlformats.org/officeDocument/2006/relationships/image" Target="../media/image65.emf"/><Relationship Id="rId5" Type="http://schemas.openxmlformats.org/officeDocument/2006/relationships/image" Target="../media/image66.emf"/><Relationship Id="rId6" Type="http://schemas.openxmlformats.org/officeDocument/2006/relationships/image" Target="../media/image67.emf"/><Relationship Id="rId7" Type="http://schemas.openxmlformats.org/officeDocument/2006/relationships/image" Target="../media/image68.emf"/><Relationship Id="rId8" Type="http://schemas.openxmlformats.org/officeDocument/2006/relationships/image" Target="../media/image6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15593" y="0"/>
            <a:ext cx="12173232" cy="6858000"/>
          </a:xfrm>
          <a:prstGeom prst="rect">
            <a:avLst/>
          </a:prstGeom>
        </p:spPr>
      </p:pic>
      <p:pic>
        <p:nvPicPr>
          <p:cNvPr id="10" name="Picture 9"/>
          <p:cNvPicPr>
            <a:picLocks noChangeAspect="1"/>
          </p:cNvPicPr>
          <p:nvPr/>
        </p:nvPicPr>
        <p:blipFill>
          <a:blip r:embed="rId4"/>
          <a:stretch>
            <a:fillRect/>
          </a:stretch>
        </p:blipFill>
        <p:spPr>
          <a:xfrm>
            <a:off x="15593" y="0"/>
            <a:ext cx="12173232" cy="6858000"/>
          </a:xfrm>
          <a:prstGeom prst="rect">
            <a:avLst/>
          </a:prstGeom>
        </p:spPr>
      </p:pic>
      <p:sp>
        <p:nvSpPr>
          <p:cNvPr id="4" name="Text Placeholder 3"/>
          <p:cNvSpPr>
            <a:spLocks noGrp="1"/>
          </p:cNvSpPr>
          <p:nvPr>
            <p:ph type="body" sz="quarter" idx="15"/>
          </p:nvPr>
        </p:nvSpPr>
        <p:spPr/>
        <p:txBody>
          <a:bodyPr/>
          <a:lstStyle/>
          <a:p>
            <a:r>
              <a:rPr lang="en-US" b="0" dirty="0" smtClean="0"/>
              <a:t>Dec 12, </a:t>
            </a:r>
            <a:r>
              <a:rPr lang="en-US" b="0" dirty="0"/>
              <a:t>2018</a:t>
            </a:r>
          </a:p>
        </p:txBody>
      </p:sp>
      <p:sp>
        <p:nvSpPr>
          <p:cNvPr id="5" name="Slide Number Placeholder 4"/>
          <p:cNvSpPr>
            <a:spLocks noGrp="1"/>
          </p:cNvSpPr>
          <p:nvPr>
            <p:ph type="sldNum" sz="quarter" idx="4294967295"/>
          </p:nvPr>
        </p:nvSpPr>
        <p:spPr>
          <a:xfrm>
            <a:off x="11275351" y="6539314"/>
            <a:ext cx="381661" cy="182880"/>
          </a:xfrm>
        </p:spPr>
        <p:txBody>
          <a:bodyPr/>
          <a:lstStyle/>
          <a:p>
            <a:fld id="{C51EAA63-D034-42AE-91FA-B13B9518C7BE}" type="slidenum">
              <a:rPr lang="uk-UA"/>
              <a:pPr/>
              <a:t>1</a:t>
            </a:fld>
            <a:endParaRPr lang="uk-UA"/>
          </a:p>
        </p:txBody>
      </p:sp>
      <p:sp>
        <p:nvSpPr>
          <p:cNvPr id="7" name="Title 2"/>
          <p:cNvSpPr txBox="1">
            <a:spLocks/>
          </p:cNvSpPr>
          <p:nvPr/>
        </p:nvSpPr>
        <p:spPr>
          <a:xfrm>
            <a:off x="531814" y="739775"/>
            <a:ext cx="9601200" cy="1470025"/>
          </a:xfrm>
          <a:prstGeom prst="rect">
            <a:avLst/>
          </a:prstGeom>
        </p:spPr>
        <p:txBody>
          <a:bodyPr vert="horz" lIns="0" tIns="0" rIns="0" bIns="0" rtlCol="0" anchor="b">
            <a:noAutofit/>
          </a:bodyPr>
          <a:lstStyle>
            <a:lvl1pPr algn="l" defTabSz="914400" rtl="0" eaLnBrk="1" latinLnBrk="0" hangingPunct="1">
              <a:lnSpc>
                <a:spcPct val="80000"/>
              </a:lnSpc>
              <a:spcBef>
                <a:spcPct val="0"/>
              </a:spcBef>
              <a:buNone/>
              <a:defRPr sz="4800" kern="1200">
                <a:solidFill>
                  <a:schemeClr val="tx1"/>
                </a:solidFill>
                <a:latin typeface="Calibri" charset="0"/>
                <a:ea typeface="Calibri" charset="0"/>
                <a:cs typeface="Calibri" charset="0"/>
              </a:defRPr>
            </a:lvl1pPr>
          </a:lstStyle>
          <a:p>
            <a:r>
              <a:rPr lang="en-US" dirty="0" smtClean="0"/>
              <a:t>Oracle Brand</a:t>
            </a:r>
            <a:br>
              <a:rPr lang="en-US" dirty="0" smtClean="0"/>
            </a:br>
            <a:r>
              <a:rPr lang="en-US" dirty="0"/>
              <a:t>Cloud Architecture </a:t>
            </a:r>
            <a:r>
              <a:rPr lang="en-US" dirty="0" smtClean="0"/>
              <a:t>Icon Collection</a:t>
            </a:r>
            <a:endParaRPr lang="en-US" dirty="0"/>
          </a:p>
        </p:txBody>
      </p:sp>
      <p:sp>
        <p:nvSpPr>
          <p:cNvPr id="8" name="Footer Placeholder 1"/>
          <p:cNvSpPr txBox="1">
            <a:spLocks/>
          </p:cNvSpPr>
          <p:nvPr/>
        </p:nvSpPr>
        <p:spPr>
          <a:xfrm>
            <a:off x="7507660" y="6560594"/>
            <a:ext cx="4411600" cy="183219"/>
          </a:xfrm>
          <a:prstGeom prst="rect">
            <a:avLst/>
          </a:prstGeom>
        </p:spPr>
        <p:txBody>
          <a:bodyPr vert="horz" wrap="none" lIns="0" tIns="0" rIns="0" bIns="0" rtlCol="0" anchor="ctr" anchorCtr="0">
            <a:noAutofit/>
          </a:bodyPr>
          <a:lstStyle>
            <a:defPPr>
              <a:defRPr lang="en-US"/>
            </a:defPPr>
            <a:lvl1pPr marL="0" algn="l" defTabSz="914400" rtl="0" eaLnBrk="1" latinLnBrk="0" hangingPunct="1">
              <a:defRPr sz="8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860" dirty="0" smtClean="0"/>
              <a:t>Copyright </a:t>
            </a:r>
            <a:r>
              <a:rPr lang="de-DE" sz="860" dirty="0"/>
              <a:t>© </a:t>
            </a:r>
            <a:r>
              <a:rPr lang="de-DE" sz="860" dirty="0" smtClean="0"/>
              <a:t>2018, Oracle and/or its affiliates. All rights reserved. | </a:t>
            </a:r>
            <a:r>
              <a:rPr lang="en-US" sz="860" dirty="0" smtClean="0"/>
              <a:t>Confidential – Oracle Internal</a:t>
            </a:r>
            <a:endParaRPr lang="en-US" sz="860" dirty="0"/>
          </a:p>
        </p:txBody>
      </p:sp>
    </p:spTree>
    <p:extLst>
      <p:ext uri="{BB962C8B-B14F-4D97-AF65-F5344CB8AC3E}">
        <p14:creationId xmlns:p14="http://schemas.microsoft.com/office/powerpoint/2010/main" val="762088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p:cNvPicPr>
            <a:picLocks noChangeAspect="1"/>
          </p:cNvPicPr>
          <p:nvPr/>
        </p:nvPicPr>
        <p:blipFill>
          <a:blip r:embed="rId3"/>
          <a:stretch>
            <a:fillRect/>
          </a:stretch>
        </p:blipFill>
        <p:spPr>
          <a:xfrm>
            <a:off x="6337425" y="4775159"/>
            <a:ext cx="873046" cy="873046"/>
          </a:xfrm>
          <a:prstGeom prst="rect">
            <a:avLst/>
          </a:prstGeom>
        </p:spPr>
      </p:pic>
      <p:pic>
        <p:nvPicPr>
          <p:cNvPr id="28" name="Picture 27"/>
          <p:cNvPicPr>
            <a:picLocks noChangeAspect="1"/>
          </p:cNvPicPr>
          <p:nvPr/>
        </p:nvPicPr>
        <p:blipFill>
          <a:blip r:embed="rId4"/>
          <a:stretch>
            <a:fillRect/>
          </a:stretch>
        </p:blipFill>
        <p:spPr>
          <a:xfrm>
            <a:off x="4730885" y="4773076"/>
            <a:ext cx="1057158" cy="903788"/>
          </a:xfrm>
          <a:prstGeom prst="rect">
            <a:avLst/>
          </a:prstGeom>
        </p:spPr>
      </p:pic>
      <p:pic>
        <p:nvPicPr>
          <p:cNvPr id="27" name="Picture 26"/>
          <p:cNvPicPr>
            <a:picLocks noChangeAspect="1"/>
          </p:cNvPicPr>
          <p:nvPr/>
        </p:nvPicPr>
        <p:blipFill>
          <a:blip r:embed="rId5"/>
          <a:stretch>
            <a:fillRect/>
          </a:stretch>
        </p:blipFill>
        <p:spPr>
          <a:xfrm>
            <a:off x="10308597" y="3195093"/>
            <a:ext cx="868457" cy="868457"/>
          </a:xfrm>
          <a:prstGeom prst="rect">
            <a:avLst/>
          </a:prstGeom>
        </p:spPr>
      </p:pic>
      <p:pic>
        <p:nvPicPr>
          <p:cNvPr id="26" name="Picture 25"/>
          <p:cNvPicPr>
            <a:picLocks noChangeAspect="1"/>
          </p:cNvPicPr>
          <p:nvPr/>
        </p:nvPicPr>
        <p:blipFill>
          <a:blip r:embed="rId6"/>
          <a:stretch>
            <a:fillRect/>
          </a:stretch>
        </p:blipFill>
        <p:spPr>
          <a:xfrm>
            <a:off x="8915485" y="3195095"/>
            <a:ext cx="671714" cy="855316"/>
          </a:xfrm>
          <a:prstGeom prst="rect">
            <a:avLst/>
          </a:prstGeom>
        </p:spPr>
      </p:pic>
      <p:pic>
        <p:nvPicPr>
          <p:cNvPr id="25" name="Picture 24"/>
          <p:cNvPicPr>
            <a:picLocks noChangeAspect="1"/>
          </p:cNvPicPr>
          <p:nvPr/>
        </p:nvPicPr>
        <p:blipFill>
          <a:blip r:embed="rId7"/>
          <a:stretch>
            <a:fillRect/>
          </a:stretch>
        </p:blipFill>
        <p:spPr>
          <a:xfrm>
            <a:off x="6327164" y="3178092"/>
            <a:ext cx="872856" cy="872856"/>
          </a:xfrm>
          <a:prstGeom prst="rect">
            <a:avLst/>
          </a:prstGeom>
        </p:spPr>
      </p:pic>
      <p:pic>
        <p:nvPicPr>
          <p:cNvPr id="23" name="Picture 22"/>
          <p:cNvPicPr>
            <a:picLocks noChangeAspect="1"/>
          </p:cNvPicPr>
          <p:nvPr/>
        </p:nvPicPr>
        <p:blipFill>
          <a:blip r:embed="rId8"/>
          <a:stretch>
            <a:fillRect/>
          </a:stretch>
        </p:blipFill>
        <p:spPr>
          <a:xfrm>
            <a:off x="4903099" y="3149555"/>
            <a:ext cx="707479" cy="900856"/>
          </a:xfrm>
          <a:prstGeom prst="rect">
            <a:avLst/>
          </a:prstGeom>
        </p:spPr>
      </p:pic>
      <p:pic>
        <p:nvPicPr>
          <p:cNvPr id="22" name="Picture 21"/>
          <p:cNvPicPr>
            <a:picLocks noChangeAspect="1"/>
          </p:cNvPicPr>
          <p:nvPr/>
        </p:nvPicPr>
        <p:blipFill>
          <a:blip r:embed="rId9"/>
          <a:stretch>
            <a:fillRect/>
          </a:stretch>
        </p:blipFill>
        <p:spPr>
          <a:xfrm>
            <a:off x="6348714" y="1554856"/>
            <a:ext cx="904552" cy="904552"/>
          </a:xfrm>
          <a:prstGeom prst="rect">
            <a:avLst/>
          </a:prstGeom>
        </p:spPr>
      </p:pic>
      <p:pic>
        <p:nvPicPr>
          <p:cNvPr id="20" name="Picture 19"/>
          <p:cNvPicPr>
            <a:picLocks noChangeAspect="1"/>
          </p:cNvPicPr>
          <p:nvPr/>
        </p:nvPicPr>
        <p:blipFill>
          <a:blip r:embed="rId10"/>
          <a:stretch>
            <a:fillRect/>
          </a:stretch>
        </p:blipFill>
        <p:spPr>
          <a:xfrm>
            <a:off x="4905649" y="1566214"/>
            <a:ext cx="877499" cy="952407"/>
          </a:xfrm>
          <a:prstGeom prst="rect">
            <a:avLst/>
          </a:prstGeom>
        </p:spPr>
      </p:pic>
      <p:pic>
        <p:nvPicPr>
          <p:cNvPr id="17" name="Picture 16"/>
          <p:cNvPicPr>
            <a:picLocks noChangeAspect="1"/>
          </p:cNvPicPr>
          <p:nvPr/>
        </p:nvPicPr>
        <p:blipFill>
          <a:blip r:embed="rId11"/>
          <a:stretch>
            <a:fillRect/>
          </a:stretch>
        </p:blipFill>
        <p:spPr>
          <a:xfrm>
            <a:off x="2270595" y="4759617"/>
            <a:ext cx="878599" cy="878599"/>
          </a:xfrm>
          <a:prstGeom prst="rect">
            <a:avLst/>
          </a:prstGeom>
        </p:spPr>
      </p:pic>
      <p:pic>
        <p:nvPicPr>
          <p:cNvPr id="16" name="Picture 15"/>
          <p:cNvPicPr>
            <a:picLocks noChangeAspect="1"/>
          </p:cNvPicPr>
          <p:nvPr/>
        </p:nvPicPr>
        <p:blipFill>
          <a:blip r:embed="rId12"/>
          <a:stretch>
            <a:fillRect/>
          </a:stretch>
        </p:blipFill>
        <p:spPr>
          <a:xfrm>
            <a:off x="888726" y="4880734"/>
            <a:ext cx="882538" cy="688472"/>
          </a:xfrm>
          <a:prstGeom prst="rect">
            <a:avLst/>
          </a:prstGeom>
        </p:spPr>
      </p:pic>
      <p:pic>
        <p:nvPicPr>
          <p:cNvPr id="11" name="Picture 10"/>
          <p:cNvPicPr>
            <a:picLocks noChangeAspect="1"/>
          </p:cNvPicPr>
          <p:nvPr/>
        </p:nvPicPr>
        <p:blipFill>
          <a:blip r:embed="rId13"/>
          <a:stretch>
            <a:fillRect/>
          </a:stretch>
        </p:blipFill>
        <p:spPr>
          <a:xfrm>
            <a:off x="2270595" y="3147798"/>
            <a:ext cx="908905" cy="908905"/>
          </a:xfrm>
          <a:prstGeom prst="rect">
            <a:avLst/>
          </a:prstGeom>
        </p:spPr>
      </p:pic>
      <p:pic>
        <p:nvPicPr>
          <p:cNvPr id="10" name="Picture 9"/>
          <p:cNvPicPr>
            <a:picLocks noChangeAspect="1"/>
          </p:cNvPicPr>
          <p:nvPr/>
        </p:nvPicPr>
        <p:blipFill>
          <a:blip r:embed="rId14"/>
          <a:stretch>
            <a:fillRect/>
          </a:stretch>
        </p:blipFill>
        <p:spPr>
          <a:xfrm>
            <a:off x="935505" y="3088825"/>
            <a:ext cx="826440" cy="926760"/>
          </a:xfrm>
          <a:prstGeom prst="rect">
            <a:avLst/>
          </a:prstGeom>
        </p:spPr>
      </p:pic>
      <p:pic>
        <p:nvPicPr>
          <p:cNvPr id="9" name="Picture 8"/>
          <p:cNvPicPr>
            <a:picLocks noChangeAspect="1"/>
          </p:cNvPicPr>
          <p:nvPr/>
        </p:nvPicPr>
        <p:blipFill>
          <a:blip r:embed="rId15"/>
          <a:stretch>
            <a:fillRect/>
          </a:stretch>
        </p:blipFill>
        <p:spPr>
          <a:xfrm>
            <a:off x="10284051" y="1588056"/>
            <a:ext cx="892305" cy="892305"/>
          </a:xfrm>
          <a:prstGeom prst="rect">
            <a:avLst/>
          </a:prstGeom>
        </p:spPr>
      </p:pic>
      <p:pic>
        <p:nvPicPr>
          <p:cNvPr id="8" name="Picture 7"/>
          <p:cNvPicPr>
            <a:picLocks noChangeAspect="1"/>
          </p:cNvPicPr>
          <p:nvPr/>
        </p:nvPicPr>
        <p:blipFill>
          <a:blip r:embed="rId16"/>
          <a:stretch>
            <a:fillRect/>
          </a:stretch>
        </p:blipFill>
        <p:spPr>
          <a:xfrm>
            <a:off x="8684963" y="1610728"/>
            <a:ext cx="1125896" cy="920655"/>
          </a:xfrm>
          <a:prstGeom prst="rect">
            <a:avLst/>
          </a:prstGeom>
        </p:spPr>
      </p:pic>
      <p:pic>
        <p:nvPicPr>
          <p:cNvPr id="35" name="Picture 34"/>
          <p:cNvPicPr>
            <a:picLocks noChangeAspect="1"/>
          </p:cNvPicPr>
          <p:nvPr/>
        </p:nvPicPr>
        <p:blipFill>
          <a:blip r:embed="rId17"/>
          <a:stretch>
            <a:fillRect/>
          </a:stretch>
        </p:blipFill>
        <p:spPr>
          <a:xfrm>
            <a:off x="10301721" y="4795294"/>
            <a:ext cx="868457" cy="868457"/>
          </a:xfrm>
          <a:prstGeom prst="rect">
            <a:avLst/>
          </a:prstGeom>
        </p:spPr>
      </p:pic>
      <p:pic>
        <p:nvPicPr>
          <p:cNvPr id="34" name="Picture 33"/>
          <p:cNvPicPr>
            <a:picLocks noChangeAspect="1"/>
          </p:cNvPicPr>
          <p:nvPr/>
        </p:nvPicPr>
        <p:blipFill>
          <a:blip r:embed="rId18"/>
          <a:stretch>
            <a:fillRect/>
          </a:stretch>
        </p:blipFill>
        <p:spPr>
          <a:xfrm>
            <a:off x="8817011" y="4795295"/>
            <a:ext cx="985378" cy="879114"/>
          </a:xfrm>
          <a:prstGeom prst="rect">
            <a:avLst/>
          </a:prstGeom>
        </p:spPr>
      </p:pic>
      <p:pic>
        <p:nvPicPr>
          <p:cNvPr id="24" name="Picture 23"/>
          <p:cNvPicPr>
            <a:picLocks noChangeAspect="1"/>
          </p:cNvPicPr>
          <p:nvPr/>
        </p:nvPicPr>
        <p:blipFill>
          <a:blip r:embed="rId19"/>
          <a:stretch>
            <a:fillRect/>
          </a:stretch>
        </p:blipFill>
        <p:spPr>
          <a:xfrm>
            <a:off x="2294056" y="1586325"/>
            <a:ext cx="849514" cy="849514"/>
          </a:xfrm>
          <a:prstGeom prst="rect">
            <a:avLst/>
          </a:prstGeom>
        </p:spPr>
      </p:pic>
      <p:pic>
        <p:nvPicPr>
          <p:cNvPr id="4" name="Picture 3"/>
          <p:cNvPicPr>
            <a:picLocks noChangeAspect="1"/>
          </p:cNvPicPr>
          <p:nvPr/>
        </p:nvPicPr>
        <p:blipFill>
          <a:blip r:embed="rId20"/>
          <a:stretch>
            <a:fillRect/>
          </a:stretch>
        </p:blipFill>
        <p:spPr>
          <a:xfrm>
            <a:off x="779875" y="1587933"/>
            <a:ext cx="996684" cy="752704"/>
          </a:xfrm>
          <a:prstGeom prst="rect">
            <a:avLst/>
          </a:prstGeom>
        </p:spPr>
      </p:pic>
      <p:sp>
        <p:nvSpPr>
          <p:cNvPr id="3" name="Title 2"/>
          <p:cNvSpPr>
            <a:spLocks noGrp="1"/>
          </p:cNvSpPr>
          <p:nvPr>
            <p:ph type="title"/>
          </p:nvPr>
        </p:nvSpPr>
        <p:spPr>
          <a:xfrm>
            <a:off x="531812" y="316460"/>
            <a:ext cx="11125200" cy="886968"/>
          </a:xfrm>
        </p:spPr>
        <p:txBody>
          <a:bodyPr/>
          <a:lstStyle/>
          <a:p>
            <a:r>
              <a:rPr lang="en-US" dirty="0"/>
              <a:t>PaaS </a:t>
            </a:r>
            <a:r>
              <a:rPr lang="en-US" dirty="0" smtClean="0"/>
              <a:t>(continued</a:t>
            </a:r>
            <a:r>
              <a:rPr lang="en-US" dirty="0"/>
              <a:t>)</a:t>
            </a:r>
          </a:p>
        </p:txBody>
      </p:sp>
      <p:sp>
        <p:nvSpPr>
          <p:cNvPr id="7" name="Footer Placeholder 6"/>
          <p:cNvSpPr>
            <a:spLocks noGrp="1"/>
          </p:cNvSpPr>
          <p:nvPr>
            <p:ph type="ftr" sz="quarter" idx="90"/>
          </p:nvPr>
        </p:nvSpPr>
        <p:spPr/>
        <p:txBody>
          <a:bodyPr/>
          <a:lstStyle/>
          <a:p>
            <a:r>
              <a:rPr lang="en-US" dirty="0"/>
              <a:t>Confidential – Oracle Internal</a:t>
            </a:r>
          </a:p>
        </p:txBody>
      </p:sp>
      <p:sp>
        <p:nvSpPr>
          <p:cNvPr id="5" name="Slide Number Placeholder 4"/>
          <p:cNvSpPr>
            <a:spLocks noGrp="1"/>
          </p:cNvSpPr>
          <p:nvPr>
            <p:ph type="sldNum" sz="quarter" idx="91"/>
          </p:nvPr>
        </p:nvSpPr>
        <p:spPr/>
        <p:txBody>
          <a:bodyPr/>
          <a:lstStyle/>
          <a:p>
            <a:fld id="{C51EAA63-D034-42AE-91FA-B13B9518C7BE}" type="slidenum">
              <a:rPr lang="en-US"/>
              <a:pPr/>
              <a:t>10</a:t>
            </a:fld>
            <a:endParaRPr lang="en-US" dirty="0"/>
          </a:p>
        </p:txBody>
      </p:sp>
      <p:graphicFrame>
        <p:nvGraphicFramePr>
          <p:cNvPr id="62" name="Table 61"/>
          <p:cNvGraphicFramePr>
            <a:graphicFrameLocks noGrp="1"/>
          </p:cNvGraphicFramePr>
          <p:nvPr>
            <p:extLst/>
          </p:nvPr>
        </p:nvGraphicFramePr>
        <p:xfrm>
          <a:off x="28819" y="25603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Fn Project</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NoSQL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Data Warehouse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nvPr>
        </p:nvGraphicFramePr>
        <p:xfrm>
          <a:off x="28819" y="41605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Database Cloud using RAC</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Log Analytics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IT Analytics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nvPr>
        </p:nvGraphicFramePr>
        <p:xfrm>
          <a:off x="28819" y="57607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API Platform</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Big Data Compute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Data Hub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sp>
        <p:nvSpPr>
          <p:cNvPr id="21" name="TextBox 20"/>
          <p:cNvSpPr txBox="1"/>
          <p:nvPr/>
        </p:nvSpPr>
        <p:spPr>
          <a:xfrm>
            <a:off x="3826933" y="1682044"/>
            <a:ext cx="914400" cy="914400"/>
          </a:xfrm>
          <a:prstGeom prst="rect">
            <a:avLst/>
          </a:prstGeom>
          <a:noFill/>
        </p:spPr>
        <p:txBody>
          <a:bodyPr wrap="none" lIns="0" tIns="0" rIns="0" bIns="0" rtlCol="0">
            <a:noAutofit/>
          </a:bodyPr>
          <a:lstStyle/>
          <a:p>
            <a:pPr>
              <a:lnSpc>
                <a:spcPct val="90000"/>
              </a:lnSpc>
            </a:pPr>
            <a:endParaRPr lang="en-US" dirty="0"/>
          </a:p>
        </p:txBody>
      </p:sp>
    </p:spTree>
    <p:extLst>
      <p:ext uri="{BB962C8B-B14F-4D97-AF65-F5344CB8AC3E}">
        <p14:creationId xmlns:p14="http://schemas.microsoft.com/office/powerpoint/2010/main" val="720904283"/>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3"/>
          <a:stretch>
            <a:fillRect/>
          </a:stretch>
        </p:blipFill>
        <p:spPr>
          <a:xfrm>
            <a:off x="10301438" y="1570555"/>
            <a:ext cx="879412" cy="879412"/>
          </a:xfrm>
          <a:prstGeom prst="rect">
            <a:avLst/>
          </a:prstGeom>
        </p:spPr>
      </p:pic>
      <p:pic>
        <p:nvPicPr>
          <p:cNvPr id="10" name="Picture 9"/>
          <p:cNvPicPr>
            <a:picLocks noChangeAspect="1"/>
          </p:cNvPicPr>
          <p:nvPr/>
        </p:nvPicPr>
        <p:blipFill>
          <a:blip r:embed="rId4"/>
          <a:stretch>
            <a:fillRect/>
          </a:stretch>
        </p:blipFill>
        <p:spPr>
          <a:xfrm>
            <a:off x="6324969" y="1619950"/>
            <a:ext cx="839164" cy="839164"/>
          </a:xfrm>
          <a:prstGeom prst="rect">
            <a:avLst/>
          </a:prstGeom>
        </p:spPr>
      </p:pic>
      <p:pic>
        <p:nvPicPr>
          <p:cNvPr id="9" name="Picture 8"/>
          <p:cNvPicPr>
            <a:picLocks noChangeAspect="1"/>
          </p:cNvPicPr>
          <p:nvPr/>
        </p:nvPicPr>
        <p:blipFill>
          <a:blip r:embed="rId5"/>
          <a:stretch>
            <a:fillRect/>
          </a:stretch>
        </p:blipFill>
        <p:spPr>
          <a:xfrm>
            <a:off x="4904723" y="1525806"/>
            <a:ext cx="694149" cy="987234"/>
          </a:xfrm>
          <a:prstGeom prst="rect">
            <a:avLst/>
          </a:prstGeom>
        </p:spPr>
      </p:pic>
      <p:pic>
        <p:nvPicPr>
          <p:cNvPr id="8" name="Picture 7"/>
          <p:cNvPicPr>
            <a:picLocks noChangeAspect="1"/>
          </p:cNvPicPr>
          <p:nvPr/>
        </p:nvPicPr>
        <p:blipFill>
          <a:blip r:embed="rId6"/>
          <a:stretch>
            <a:fillRect/>
          </a:stretch>
        </p:blipFill>
        <p:spPr>
          <a:xfrm>
            <a:off x="2366478" y="1563084"/>
            <a:ext cx="910797" cy="910797"/>
          </a:xfrm>
          <a:prstGeom prst="rect">
            <a:avLst/>
          </a:prstGeom>
        </p:spPr>
      </p:pic>
      <p:pic>
        <p:nvPicPr>
          <p:cNvPr id="6" name="Picture 5"/>
          <p:cNvPicPr>
            <a:picLocks noChangeAspect="1"/>
          </p:cNvPicPr>
          <p:nvPr/>
        </p:nvPicPr>
        <p:blipFill>
          <a:blip r:embed="rId7"/>
          <a:stretch>
            <a:fillRect/>
          </a:stretch>
        </p:blipFill>
        <p:spPr>
          <a:xfrm>
            <a:off x="528727" y="1471590"/>
            <a:ext cx="1264447" cy="1047120"/>
          </a:xfrm>
          <a:prstGeom prst="rect">
            <a:avLst/>
          </a:prstGeom>
        </p:spPr>
      </p:pic>
      <p:pic>
        <p:nvPicPr>
          <p:cNvPr id="24" name="Picture 23"/>
          <p:cNvPicPr>
            <a:picLocks noChangeAspect="1"/>
          </p:cNvPicPr>
          <p:nvPr/>
        </p:nvPicPr>
        <p:blipFill>
          <a:blip r:embed="rId8"/>
          <a:stretch>
            <a:fillRect/>
          </a:stretch>
        </p:blipFill>
        <p:spPr>
          <a:xfrm>
            <a:off x="10301438" y="3207765"/>
            <a:ext cx="865552" cy="865552"/>
          </a:xfrm>
          <a:prstGeom prst="rect">
            <a:avLst/>
          </a:prstGeom>
        </p:spPr>
      </p:pic>
      <p:pic>
        <p:nvPicPr>
          <p:cNvPr id="23" name="Picture 22"/>
          <p:cNvPicPr>
            <a:picLocks noChangeAspect="1"/>
          </p:cNvPicPr>
          <p:nvPr/>
        </p:nvPicPr>
        <p:blipFill>
          <a:blip r:embed="rId9"/>
          <a:stretch>
            <a:fillRect/>
          </a:stretch>
        </p:blipFill>
        <p:spPr>
          <a:xfrm>
            <a:off x="8837970" y="3220216"/>
            <a:ext cx="841669" cy="855392"/>
          </a:xfrm>
          <a:prstGeom prst="rect">
            <a:avLst/>
          </a:prstGeom>
        </p:spPr>
      </p:pic>
      <p:pic>
        <p:nvPicPr>
          <p:cNvPr id="17" name="Picture 16"/>
          <p:cNvPicPr>
            <a:picLocks noChangeAspect="1"/>
          </p:cNvPicPr>
          <p:nvPr/>
        </p:nvPicPr>
        <p:blipFill>
          <a:blip r:embed="rId10"/>
          <a:stretch>
            <a:fillRect/>
          </a:stretch>
        </p:blipFill>
        <p:spPr>
          <a:xfrm>
            <a:off x="6337935" y="3160059"/>
            <a:ext cx="943200" cy="943200"/>
          </a:xfrm>
          <a:prstGeom prst="rect">
            <a:avLst/>
          </a:prstGeom>
        </p:spPr>
      </p:pic>
      <p:pic>
        <p:nvPicPr>
          <p:cNvPr id="16" name="Picture 15"/>
          <p:cNvPicPr>
            <a:picLocks noChangeAspect="1"/>
          </p:cNvPicPr>
          <p:nvPr/>
        </p:nvPicPr>
        <p:blipFill>
          <a:blip r:embed="rId11"/>
          <a:stretch>
            <a:fillRect/>
          </a:stretch>
        </p:blipFill>
        <p:spPr>
          <a:xfrm>
            <a:off x="4904469" y="3123517"/>
            <a:ext cx="813448" cy="887398"/>
          </a:xfrm>
          <a:prstGeom prst="rect">
            <a:avLst/>
          </a:prstGeom>
        </p:spPr>
      </p:pic>
      <p:pic>
        <p:nvPicPr>
          <p:cNvPr id="15" name="Picture 14"/>
          <p:cNvPicPr>
            <a:picLocks noChangeAspect="1"/>
          </p:cNvPicPr>
          <p:nvPr/>
        </p:nvPicPr>
        <p:blipFill>
          <a:blip r:embed="rId12"/>
          <a:stretch>
            <a:fillRect/>
          </a:stretch>
        </p:blipFill>
        <p:spPr>
          <a:xfrm>
            <a:off x="2349463" y="3203399"/>
            <a:ext cx="892609" cy="892609"/>
          </a:xfrm>
          <a:prstGeom prst="rect">
            <a:avLst/>
          </a:prstGeom>
        </p:spPr>
      </p:pic>
      <p:pic>
        <p:nvPicPr>
          <p:cNvPr id="30" name="Picture 29"/>
          <p:cNvPicPr>
            <a:picLocks noChangeAspect="1"/>
          </p:cNvPicPr>
          <p:nvPr/>
        </p:nvPicPr>
        <p:blipFill>
          <a:blip r:embed="rId13"/>
          <a:stretch>
            <a:fillRect/>
          </a:stretch>
        </p:blipFill>
        <p:spPr>
          <a:xfrm>
            <a:off x="905740" y="3132972"/>
            <a:ext cx="878676" cy="958554"/>
          </a:xfrm>
          <a:prstGeom prst="rect">
            <a:avLst/>
          </a:prstGeom>
        </p:spPr>
      </p:pic>
      <p:sp>
        <p:nvSpPr>
          <p:cNvPr id="3" name="Title 2"/>
          <p:cNvSpPr>
            <a:spLocks noGrp="1"/>
          </p:cNvSpPr>
          <p:nvPr>
            <p:ph type="title"/>
          </p:nvPr>
        </p:nvSpPr>
        <p:spPr>
          <a:xfrm>
            <a:off x="531812" y="316460"/>
            <a:ext cx="11125200" cy="886968"/>
          </a:xfrm>
        </p:spPr>
        <p:txBody>
          <a:bodyPr/>
          <a:lstStyle/>
          <a:p>
            <a:r>
              <a:rPr lang="en-US" dirty="0"/>
              <a:t>PaaS </a:t>
            </a:r>
            <a:r>
              <a:rPr lang="en-US" dirty="0" smtClean="0"/>
              <a:t>(continued</a:t>
            </a:r>
            <a:r>
              <a:rPr lang="en-US" dirty="0"/>
              <a:t>)</a:t>
            </a:r>
          </a:p>
        </p:txBody>
      </p:sp>
      <p:sp>
        <p:nvSpPr>
          <p:cNvPr id="7" name="Footer Placeholder 6"/>
          <p:cNvSpPr>
            <a:spLocks noGrp="1"/>
          </p:cNvSpPr>
          <p:nvPr>
            <p:ph type="ftr" sz="quarter" idx="90"/>
          </p:nvPr>
        </p:nvSpPr>
        <p:spPr/>
        <p:txBody>
          <a:bodyPr/>
          <a:lstStyle/>
          <a:p>
            <a:r>
              <a:rPr lang="en-US" dirty="0"/>
              <a:t>Confidential – Oracle Internal</a:t>
            </a:r>
          </a:p>
        </p:txBody>
      </p:sp>
      <p:sp>
        <p:nvSpPr>
          <p:cNvPr id="5" name="Slide Number Placeholder 4"/>
          <p:cNvSpPr>
            <a:spLocks noGrp="1"/>
          </p:cNvSpPr>
          <p:nvPr>
            <p:ph type="sldNum" sz="quarter" idx="91"/>
          </p:nvPr>
        </p:nvSpPr>
        <p:spPr/>
        <p:txBody>
          <a:bodyPr/>
          <a:lstStyle/>
          <a:p>
            <a:fld id="{C51EAA63-D034-42AE-91FA-B13B9518C7BE}" type="slidenum">
              <a:rPr lang="en-US"/>
              <a:pPr/>
              <a:t>11</a:t>
            </a:fld>
            <a:endParaRPr lang="en-US" dirty="0"/>
          </a:p>
        </p:txBody>
      </p:sp>
      <p:graphicFrame>
        <p:nvGraphicFramePr>
          <p:cNvPr id="62" name="Table 61"/>
          <p:cNvGraphicFramePr>
            <a:graphicFrameLocks noGrp="1"/>
          </p:cNvGraphicFramePr>
          <p:nvPr>
            <p:extLst/>
          </p:nvPr>
        </p:nvGraphicFramePr>
        <p:xfrm>
          <a:off x="28819" y="25603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Process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CASB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Identity Cloud Service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nvPr>
        </p:nvGraphicFramePr>
        <p:xfrm>
          <a:off x="28819" y="41605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Essbase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SOA Cloud </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Managed File Transfer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nvPr>
        </p:nvGraphicFramePr>
        <p:xfrm>
          <a:off x="28819" y="57607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sp>
        <p:nvSpPr>
          <p:cNvPr id="21" name="TextBox 20"/>
          <p:cNvSpPr txBox="1"/>
          <p:nvPr/>
        </p:nvSpPr>
        <p:spPr>
          <a:xfrm>
            <a:off x="13391250" y="5029200"/>
            <a:ext cx="914400" cy="914400"/>
          </a:xfrm>
          <a:prstGeom prst="rect">
            <a:avLst/>
          </a:prstGeom>
          <a:noFill/>
        </p:spPr>
        <p:txBody>
          <a:bodyPr wrap="none" lIns="0" tIns="0" rIns="0" bIns="0" rtlCol="0">
            <a:noAutofit/>
          </a:bodyPr>
          <a:lstStyle/>
          <a:p>
            <a:pPr>
              <a:lnSpc>
                <a:spcPct val="90000"/>
              </a:lnSpc>
            </a:pPr>
            <a:endParaRPr lang="en-US" dirty="0"/>
          </a:p>
        </p:txBody>
      </p:sp>
      <p:pic>
        <p:nvPicPr>
          <p:cNvPr id="11" name="Picture 10"/>
          <p:cNvPicPr>
            <a:picLocks noChangeAspect="1"/>
          </p:cNvPicPr>
          <p:nvPr/>
        </p:nvPicPr>
        <p:blipFill>
          <a:blip r:embed="rId14"/>
          <a:stretch>
            <a:fillRect/>
          </a:stretch>
        </p:blipFill>
        <p:spPr>
          <a:xfrm>
            <a:off x="8837970" y="1471084"/>
            <a:ext cx="738074" cy="972222"/>
          </a:xfrm>
          <a:prstGeom prst="rect">
            <a:avLst/>
          </a:prstGeom>
        </p:spPr>
      </p:pic>
    </p:spTree>
    <p:extLst>
      <p:ext uri="{BB962C8B-B14F-4D97-AF65-F5344CB8AC3E}">
        <p14:creationId xmlns:p14="http://schemas.microsoft.com/office/powerpoint/2010/main" val="1822687829"/>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a:stretch>
            <a:fillRect/>
          </a:stretch>
        </p:blipFill>
        <p:spPr>
          <a:xfrm>
            <a:off x="6343343" y="1514676"/>
            <a:ext cx="852310" cy="974068"/>
          </a:xfrm>
          <a:prstGeom prst="rect">
            <a:avLst/>
          </a:prstGeom>
        </p:spPr>
      </p:pic>
      <p:pic>
        <p:nvPicPr>
          <p:cNvPr id="7" name="Picture 6"/>
          <p:cNvPicPr>
            <a:picLocks noChangeAspect="1"/>
          </p:cNvPicPr>
          <p:nvPr/>
        </p:nvPicPr>
        <p:blipFill>
          <a:blip r:embed="rId4"/>
          <a:stretch>
            <a:fillRect/>
          </a:stretch>
        </p:blipFill>
        <p:spPr>
          <a:xfrm>
            <a:off x="4825247" y="1541425"/>
            <a:ext cx="947409" cy="932527"/>
          </a:xfrm>
          <a:prstGeom prst="rect">
            <a:avLst/>
          </a:prstGeom>
        </p:spPr>
      </p:pic>
      <p:pic>
        <p:nvPicPr>
          <p:cNvPr id="28" name="Picture 27"/>
          <p:cNvPicPr>
            <a:picLocks noChangeAspect="1"/>
          </p:cNvPicPr>
          <p:nvPr/>
        </p:nvPicPr>
        <p:blipFill>
          <a:blip r:embed="rId5"/>
          <a:stretch>
            <a:fillRect/>
          </a:stretch>
        </p:blipFill>
        <p:spPr>
          <a:xfrm>
            <a:off x="2344484" y="4711475"/>
            <a:ext cx="910014" cy="1040018"/>
          </a:xfrm>
          <a:prstGeom prst="rect">
            <a:avLst/>
          </a:prstGeom>
        </p:spPr>
      </p:pic>
      <p:pic>
        <p:nvPicPr>
          <p:cNvPr id="26" name="Picture 25"/>
          <p:cNvPicPr>
            <a:picLocks noChangeAspect="1"/>
          </p:cNvPicPr>
          <p:nvPr/>
        </p:nvPicPr>
        <p:blipFill>
          <a:blip r:embed="rId6"/>
          <a:stretch>
            <a:fillRect/>
          </a:stretch>
        </p:blipFill>
        <p:spPr>
          <a:xfrm>
            <a:off x="842541" y="4814656"/>
            <a:ext cx="894554" cy="857282"/>
          </a:xfrm>
          <a:prstGeom prst="rect">
            <a:avLst/>
          </a:prstGeom>
        </p:spPr>
      </p:pic>
      <p:pic>
        <p:nvPicPr>
          <p:cNvPr id="25" name="Picture 24"/>
          <p:cNvPicPr>
            <a:picLocks noChangeAspect="1"/>
          </p:cNvPicPr>
          <p:nvPr/>
        </p:nvPicPr>
        <p:blipFill>
          <a:blip r:embed="rId7"/>
          <a:stretch>
            <a:fillRect/>
          </a:stretch>
        </p:blipFill>
        <p:spPr>
          <a:xfrm>
            <a:off x="6345300" y="4688452"/>
            <a:ext cx="893490" cy="1021132"/>
          </a:xfrm>
          <a:prstGeom prst="rect">
            <a:avLst/>
          </a:prstGeom>
        </p:spPr>
      </p:pic>
      <p:pic>
        <p:nvPicPr>
          <p:cNvPr id="22" name="Picture 21"/>
          <p:cNvPicPr>
            <a:picLocks noChangeAspect="1"/>
          </p:cNvPicPr>
          <p:nvPr/>
        </p:nvPicPr>
        <p:blipFill>
          <a:blip r:embed="rId8"/>
          <a:stretch>
            <a:fillRect/>
          </a:stretch>
        </p:blipFill>
        <p:spPr>
          <a:xfrm>
            <a:off x="4802034" y="4726099"/>
            <a:ext cx="1014531" cy="945839"/>
          </a:xfrm>
          <a:prstGeom prst="rect">
            <a:avLst/>
          </a:prstGeom>
        </p:spPr>
      </p:pic>
      <p:pic>
        <p:nvPicPr>
          <p:cNvPr id="20" name="Picture 19"/>
          <p:cNvPicPr>
            <a:picLocks noChangeAspect="1"/>
          </p:cNvPicPr>
          <p:nvPr/>
        </p:nvPicPr>
        <p:blipFill>
          <a:blip r:embed="rId9"/>
          <a:stretch>
            <a:fillRect/>
          </a:stretch>
        </p:blipFill>
        <p:spPr>
          <a:xfrm>
            <a:off x="10329592" y="3128783"/>
            <a:ext cx="904456" cy="1033664"/>
          </a:xfrm>
          <a:prstGeom prst="rect">
            <a:avLst/>
          </a:prstGeom>
        </p:spPr>
      </p:pic>
      <p:pic>
        <p:nvPicPr>
          <p:cNvPr id="16" name="Picture 15"/>
          <p:cNvPicPr>
            <a:picLocks noChangeAspect="1"/>
          </p:cNvPicPr>
          <p:nvPr/>
        </p:nvPicPr>
        <p:blipFill>
          <a:blip r:embed="rId10"/>
          <a:stretch>
            <a:fillRect/>
          </a:stretch>
        </p:blipFill>
        <p:spPr>
          <a:xfrm>
            <a:off x="8775983" y="3188860"/>
            <a:ext cx="1057314" cy="881095"/>
          </a:xfrm>
          <a:prstGeom prst="rect">
            <a:avLst/>
          </a:prstGeom>
        </p:spPr>
      </p:pic>
      <p:pic>
        <p:nvPicPr>
          <p:cNvPr id="15" name="Picture 14"/>
          <p:cNvPicPr>
            <a:picLocks noChangeAspect="1"/>
          </p:cNvPicPr>
          <p:nvPr/>
        </p:nvPicPr>
        <p:blipFill>
          <a:blip r:embed="rId11"/>
          <a:stretch>
            <a:fillRect/>
          </a:stretch>
        </p:blipFill>
        <p:spPr>
          <a:xfrm>
            <a:off x="6339731" y="3135344"/>
            <a:ext cx="890114" cy="1017273"/>
          </a:xfrm>
          <a:prstGeom prst="rect">
            <a:avLst/>
          </a:prstGeom>
        </p:spPr>
      </p:pic>
      <p:pic>
        <p:nvPicPr>
          <p:cNvPr id="13" name="Picture 12"/>
          <p:cNvPicPr>
            <a:picLocks noChangeAspect="1"/>
          </p:cNvPicPr>
          <p:nvPr/>
        </p:nvPicPr>
        <p:blipFill>
          <a:blip r:embed="rId12"/>
          <a:stretch>
            <a:fillRect/>
          </a:stretch>
        </p:blipFill>
        <p:spPr>
          <a:xfrm>
            <a:off x="4767367" y="3123646"/>
            <a:ext cx="1126086" cy="938405"/>
          </a:xfrm>
          <a:prstGeom prst="rect">
            <a:avLst/>
          </a:prstGeom>
        </p:spPr>
      </p:pic>
      <p:pic>
        <p:nvPicPr>
          <p:cNvPr id="11" name="Picture 10"/>
          <p:cNvPicPr>
            <a:picLocks noChangeAspect="1"/>
          </p:cNvPicPr>
          <p:nvPr/>
        </p:nvPicPr>
        <p:blipFill>
          <a:blip r:embed="rId13"/>
          <a:stretch>
            <a:fillRect/>
          </a:stretch>
        </p:blipFill>
        <p:spPr>
          <a:xfrm>
            <a:off x="2327738" y="3087916"/>
            <a:ext cx="901410" cy="1030184"/>
          </a:xfrm>
          <a:prstGeom prst="rect">
            <a:avLst/>
          </a:prstGeom>
        </p:spPr>
      </p:pic>
      <p:pic>
        <p:nvPicPr>
          <p:cNvPr id="9" name="Picture 8"/>
          <p:cNvPicPr>
            <a:picLocks noChangeAspect="1"/>
          </p:cNvPicPr>
          <p:nvPr/>
        </p:nvPicPr>
        <p:blipFill>
          <a:blip r:embed="rId14"/>
          <a:stretch>
            <a:fillRect/>
          </a:stretch>
        </p:blipFill>
        <p:spPr>
          <a:xfrm>
            <a:off x="766310" y="3199380"/>
            <a:ext cx="1094286" cy="911906"/>
          </a:xfrm>
          <a:prstGeom prst="rect">
            <a:avLst/>
          </a:prstGeom>
        </p:spPr>
      </p:pic>
      <p:pic>
        <p:nvPicPr>
          <p:cNvPr id="35" name="Picture 34"/>
          <p:cNvPicPr>
            <a:picLocks noChangeAspect="1"/>
          </p:cNvPicPr>
          <p:nvPr/>
        </p:nvPicPr>
        <p:blipFill>
          <a:blip r:embed="rId15"/>
          <a:stretch>
            <a:fillRect/>
          </a:stretch>
        </p:blipFill>
        <p:spPr>
          <a:xfrm>
            <a:off x="10329592" y="4702248"/>
            <a:ext cx="934332" cy="1067808"/>
          </a:xfrm>
          <a:prstGeom prst="rect">
            <a:avLst/>
          </a:prstGeom>
        </p:spPr>
      </p:pic>
      <p:pic>
        <p:nvPicPr>
          <p:cNvPr id="34" name="Picture 33"/>
          <p:cNvPicPr>
            <a:picLocks noChangeAspect="1"/>
          </p:cNvPicPr>
          <p:nvPr/>
        </p:nvPicPr>
        <p:blipFill>
          <a:blip r:embed="rId16"/>
          <a:stretch>
            <a:fillRect/>
          </a:stretch>
        </p:blipFill>
        <p:spPr>
          <a:xfrm>
            <a:off x="8939512" y="4823448"/>
            <a:ext cx="769994" cy="888456"/>
          </a:xfrm>
          <a:prstGeom prst="rect">
            <a:avLst/>
          </a:prstGeom>
        </p:spPr>
      </p:pic>
      <p:pic>
        <p:nvPicPr>
          <p:cNvPr id="14" name="Picture 13"/>
          <p:cNvPicPr>
            <a:picLocks noChangeAspect="1"/>
          </p:cNvPicPr>
          <p:nvPr/>
        </p:nvPicPr>
        <p:blipFill>
          <a:blip r:embed="rId17"/>
          <a:stretch>
            <a:fillRect/>
          </a:stretch>
        </p:blipFill>
        <p:spPr>
          <a:xfrm>
            <a:off x="10341322" y="1491829"/>
            <a:ext cx="852045" cy="973766"/>
          </a:xfrm>
          <a:prstGeom prst="rect">
            <a:avLst/>
          </a:prstGeom>
        </p:spPr>
      </p:pic>
      <p:pic>
        <p:nvPicPr>
          <p:cNvPr id="12" name="Picture 11"/>
          <p:cNvPicPr>
            <a:picLocks noChangeAspect="1"/>
          </p:cNvPicPr>
          <p:nvPr/>
        </p:nvPicPr>
        <p:blipFill>
          <a:blip r:embed="rId18"/>
          <a:stretch>
            <a:fillRect/>
          </a:stretch>
        </p:blipFill>
        <p:spPr>
          <a:xfrm>
            <a:off x="2313394" y="1490553"/>
            <a:ext cx="873418" cy="998191"/>
          </a:xfrm>
          <a:prstGeom prst="rect">
            <a:avLst/>
          </a:prstGeom>
        </p:spPr>
      </p:pic>
      <p:pic>
        <p:nvPicPr>
          <p:cNvPr id="10" name="Picture 9"/>
          <p:cNvPicPr>
            <a:picLocks noChangeAspect="1"/>
          </p:cNvPicPr>
          <p:nvPr/>
        </p:nvPicPr>
        <p:blipFill>
          <a:blip r:embed="rId19"/>
          <a:stretch>
            <a:fillRect/>
          </a:stretch>
        </p:blipFill>
        <p:spPr>
          <a:xfrm>
            <a:off x="8920029" y="1516136"/>
            <a:ext cx="775502" cy="954463"/>
          </a:xfrm>
          <a:prstGeom prst="rect">
            <a:avLst/>
          </a:prstGeom>
        </p:spPr>
      </p:pic>
      <p:pic>
        <p:nvPicPr>
          <p:cNvPr id="2" name="Picture 1"/>
          <p:cNvPicPr>
            <a:picLocks noChangeAspect="1"/>
          </p:cNvPicPr>
          <p:nvPr/>
        </p:nvPicPr>
        <p:blipFill>
          <a:blip r:embed="rId20"/>
          <a:stretch>
            <a:fillRect/>
          </a:stretch>
        </p:blipFill>
        <p:spPr>
          <a:xfrm>
            <a:off x="743848" y="1544386"/>
            <a:ext cx="953592" cy="923792"/>
          </a:xfrm>
          <a:prstGeom prst="rect">
            <a:avLst/>
          </a:prstGeom>
        </p:spPr>
      </p:pic>
      <p:sp>
        <p:nvSpPr>
          <p:cNvPr id="3" name="Title 2"/>
          <p:cNvSpPr>
            <a:spLocks noGrp="1"/>
          </p:cNvSpPr>
          <p:nvPr>
            <p:ph type="title"/>
          </p:nvPr>
        </p:nvSpPr>
        <p:spPr>
          <a:xfrm>
            <a:off x="531812" y="316460"/>
            <a:ext cx="11125200" cy="886968"/>
          </a:xfrm>
        </p:spPr>
        <p:txBody>
          <a:bodyPr/>
          <a:lstStyle/>
          <a:p>
            <a:r>
              <a:rPr lang="en-US" dirty="0"/>
              <a:t>IaaS</a:t>
            </a:r>
          </a:p>
        </p:txBody>
      </p:sp>
      <p:sp>
        <p:nvSpPr>
          <p:cNvPr id="6" name="Footer Placeholder 5"/>
          <p:cNvSpPr>
            <a:spLocks noGrp="1"/>
          </p:cNvSpPr>
          <p:nvPr>
            <p:ph type="ftr" sz="quarter" idx="90"/>
          </p:nvPr>
        </p:nvSpPr>
        <p:spPr/>
        <p:txBody>
          <a:bodyPr/>
          <a:lstStyle/>
          <a:p>
            <a:r>
              <a:rPr lang="en-US" dirty="0"/>
              <a:t>Confidential – Oracle Internal</a:t>
            </a:r>
          </a:p>
        </p:txBody>
      </p:sp>
      <p:sp>
        <p:nvSpPr>
          <p:cNvPr id="4" name="Slide Number Placeholder 3"/>
          <p:cNvSpPr>
            <a:spLocks noGrp="1"/>
          </p:cNvSpPr>
          <p:nvPr>
            <p:ph type="sldNum" sz="quarter" idx="91"/>
          </p:nvPr>
        </p:nvSpPr>
        <p:spPr/>
        <p:txBody>
          <a:bodyPr/>
          <a:lstStyle/>
          <a:p>
            <a:fld id="{C51EAA63-D034-42AE-91FA-B13B9518C7BE}" type="slidenum">
              <a:rPr lang="en-US"/>
              <a:pPr/>
              <a:t>12</a:t>
            </a:fld>
            <a:endParaRPr lang="en-US" dirty="0"/>
          </a:p>
        </p:txBody>
      </p:sp>
      <p:graphicFrame>
        <p:nvGraphicFramePr>
          <p:cNvPr id="62" name="Table 61"/>
          <p:cNvGraphicFramePr>
            <a:graphicFrameLocks noGrp="1"/>
          </p:cNvGraphicFramePr>
          <p:nvPr>
            <p:extLst/>
          </p:nvPr>
        </p:nvGraphicFramePr>
        <p:xfrm>
          <a:off x="28819" y="25603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Data Center Region</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Compartment</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Compute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nvPr>
        </p:nvGraphicFramePr>
        <p:xfrm>
          <a:off x="28819" y="41605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Block Storage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Object Storage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Archive Storage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nvPr>
        </p:nvGraphicFramePr>
        <p:xfrm>
          <a:off x="28819" y="57607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Fast Connect</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VPN</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Dynamic Routing Gateway (DRG)</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spTree>
    <p:extLst>
      <p:ext uri="{BB962C8B-B14F-4D97-AF65-F5344CB8AC3E}">
        <p14:creationId xmlns:p14="http://schemas.microsoft.com/office/powerpoint/2010/main" val="1078315146"/>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3"/>
          <a:stretch>
            <a:fillRect/>
          </a:stretch>
        </p:blipFill>
        <p:spPr>
          <a:xfrm>
            <a:off x="6319503" y="3108332"/>
            <a:ext cx="865112" cy="988700"/>
          </a:xfrm>
          <a:prstGeom prst="rect">
            <a:avLst/>
          </a:prstGeom>
        </p:spPr>
      </p:pic>
      <p:pic>
        <p:nvPicPr>
          <p:cNvPr id="22" name="Picture 21"/>
          <p:cNvPicPr>
            <a:picLocks noChangeAspect="1"/>
          </p:cNvPicPr>
          <p:nvPr/>
        </p:nvPicPr>
        <p:blipFill>
          <a:blip r:embed="rId4"/>
          <a:stretch>
            <a:fillRect/>
          </a:stretch>
        </p:blipFill>
        <p:spPr>
          <a:xfrm>
            <a:off x="2342563" y="4745800"/>
            <a:ext cx="860428" cy="983346"/>
          </a:xfrm>
          <a:prstGeom prst="rect">
            <a:avLst/>
          </a:prstGeom>
        </p:spPr>
      </p:pic>
      <p:pic>
        <p:nvPicPr>
          <p:cNvPr id="16" name="Picture 15"/>
          <p:cNvPicPr>
            <a:picLocks noChangeAspect="1"/>
          </p:cNvPicPr>
          <p:nvPr/>
        </p:nvPicPr>
        <p:blipFill>
          <a:blip r:embed="rId5"/>
          <a:stretch>
            <a:fillRect/>
          </a:stretch>
        </p:blipFill>
        <p:spPr>
          <a:xfrm>
            <a:off x="913478" y="4732871"/>
            <a:ext cx="690366" cy="940073"/>
          </a:xfrm>
          <a:prstGeom prst="rect">
            <a:avLst/>
          </a:prstGeom>
        </p:spPr>
      </p:pic>
      <p:pic>
        <p:nvPicPr>
          <p:cNvPr id="11" name="Picture 10"/>
          <p:cNvPicPr>
            <a:picLocks noChangeAspect="1"/>
          </p:cNvPicPr>
          <p:nvPr/>
        </p:nvPicPr>
        <p:blipFill>
          <a:blip r:embed="rId6"/>
          <a:stretch>
            <a:fillRect/>
          </a:stretch>
        </p:blipFill>
        <p:spPr>
          <a:xfrm>
            <a:off x="4744052" y="3173189"/>
            <a:ext cx="869669" cy="883696"/>
          </a:xfrm>
          <a:prstGeom prst="rect">
            <a:avLst/>
          </a:prstGeom>
        </p:spPr>
      </p:pic>
      <p:pic>
        <p:nvPicPr>
          <p:cNvPr id="9" name="Picture 8"/>
          <p:cNvPicPr>
            <a:picLocks noChangeAspect="1"/>
          </p:cNvPicPr>
          <p:nvPr/>
        </p:nvPicPr>
        <p:blipFill>
          <a:blip r:embed="rId7"/>
          <a:stretch>
            <a:fillRect/>
          </a:stretch>
        </p:blipFill>
        <p:spPr>
          <a:xfrm>
            <a:off x="10369980" y="4807894"/>
            <a:ext cx="830213" cy="948815"/>
          </a:xfrm>
          <a:prstGeom prst="rect">
            <a:avLst/>
          </a:prstGeom>
        </p:spPr>
      </p:pic>
      <p:pic>
        <p:nvPicPr>
          <p:cNvPr id="5" name="Picture 4"/>
          <p:cNvPicPr>
            <a:picLocks noChangeAspect="1"/>
          </p:cNvPicPr>
          <p:nvPr/>
        </p:nvPicPr>
        <p:blipFill>
          <a:blip r:embed="rId8"/>
          <a:stretch>
            <a:fillRect/>
          </a:stretch>
        </p:blipFill>
        <p:spPr>
          <a:xfrm>
            <a:off x="8847689" y="4809901"/>
            <a:ext cx="847538" cy="863043"/>
          </a:xfrm>
          <a:prstGeom prst="rect">
            <a:avLst/>
          </a:prstGeom>
        </p:spPr>
      </p:pic>
      <p:pic>
        <p:nvPicPr>
          <p:cNvPr id="37" name="Picture 36"/>
          <p:cNvPicPr>
            <a:picLocks noChangeAspect="1"/>
          </p:cNvPicPr>
          <p:nvPr/>
        </p:nvPicPr>
        <p:blipFill>
          <a:blip r:embed="rId9"/>
          <a:stretch>
            <a:fillRect/>
          </a:stretch>
        </p:blipFill>
        <p:spPr>
          <a:xfrm>
            <a:off x="6293784" y="1462308"/>
            <a:ext cx="875468" cy="1000534"/>
          </a:xfrm>
          <a:prstGeom prst="rect">
            <a:avLst/>
          </a:prstGeom>
        </p:spPr>
      </p:pic>
      <p:pic>
        <p:nvPicPr>
          <p:cNvPr id="29" name="Picture 28"/>
          <p:cNvPicPr>
            <a:picLocks noChangeAspect="1"/>
          </p:cNvPicPr>
          <p:nvPr/>
        </p:nvPicPr>
        <p:blipFill>
          <a:blip r:embed="rId10"/>
          <a:stretch>
            <a:fillRect/>
          </a:stretch>
        </p:blipFill>
        <p:spPr>
          <a:xfrm>
            <a:off x="6336026" y="4710348"/>
            <a:ext cx="891449" cy="1018798"/>
          </a:xfrm>
          <a:prstGeom prst="rect">
            <a:avLst/>
          </a:prstGeom>
        </p:spPr>
      </p:pic>
      <p:pic>
        <p:nvPicPr>
          <p:cNvPr id="23" name="Picture 22"/>
          <p:cNvPicPr>
            <a:picLocks noChangeAspect="1"/>
          </p:cNvPicPr>
          <p:nvPr/>
        </p:nvPicPr>
        <p:blipFill>
          <a:blip r:embed="rId11"/>
          <a:stretch>
            <a:fillRect/>
          </a:stretch>
        </p:blipFill>
        <p:spPr>
          <a:xfrm>
            <a:off x="10369980" y="3173189"/>
            <a:ext cx="813157" cy="929322"/>
          </a:xfrm>
          <a:prstGeom prst="rect">
            <a:avLst/>
          </a:prstGeom>
        </p:spPr>
      </p:pic>
      <p:pic>
        <p:nvPicPr>
          <p:cNvPr id="19" name="Picture 18"/>
          <p:cNvPicPr>
            <a:picLocks noChangeAspect="1"/>
          </p:cNvPicPr>
          <p:nvPr/>
        </p:nvPicPr>
        <p:blipFill>
          <a:blip r:embed="rId12"/>
          <a:stretch>
            <a:fillRect/>
          </a:stretch>
        </p:blipFill>
        <p:spPr>
          <a:xfrm>
            <a:off x="2342563" y="3156031"/>
            <a:ext cx="860428" cy="983347"/>
          </a:xfrm>
          <a:prstGeom prst="rect">
            <a:avLst/>
          </a:prstGeom>
        </p:spPr>
      </p:pic>
      <p:pic>
        <p:nvPicPr>
          <p:cNvPr id="18" name="Picture 17"/>
          <p:cNvPicPr>
            <a:picLocks noChangeAspect="1"/>
          </p:cNvPicPr>
          <p:nvPr/>
        </p:nvPicPr>
        <p:blipFill>
          <a:blip r:embed="rId13"/>
          <a:stretch>
            <a:fillRect/>
          </a:stretch>
        </p:blipFill>
        <p:spPr>
          <a:xfrm>
            <a:off x="792550" y="3256211"/>
            <a:ext cx="1034837" cy="762792"/>
          </a:xfrm>
          <a:prstGeom prst="rect">
            <a:avLst/>
          </a:prstGeom>
        </p:spPr>
      </p:pic>
      <p:pic>
        <p:nvPicPr>
          <p:cNvPr id="13" name="Picture 12"/>
          <p:cNvPicPr>
            <a:picLocks noChangeAspect="1"/>
          </p:cNvPicPr>
          <p:nvPr/>
        </p:nvPicPr>
        <p:blipFill>
          <a:blip r:embed="rId14"/>
          <a:stretch>
            <a:fillRect/>
          </a:stretch>
        </p:blipFill>
        <p:spPr>
          <a:xfrm>
            <a:off x="10337382" y="1507441"/>
            <a:ext cx="862811" cy="986071"/>
          </a:xfrm>
          <a:prstGeom prst="rect">
            <a:avLst/>
          </a:prstGeom>
        </p:spPr>
      </p:pic>
      <p:pic>
        <p:nvPicPr>
          <p:cNvPr id="7" name="Picture 6"/>
          <p:cNvPicPr>
            <a:picLocks noChangeAspect="1"/>
          </p:cNvPicPr>
          <p:nvPr/>
        </p:nvPicPr>
        <p:blipFill>
          <a:blip r:embed="rId15"/>
          <a:stretch>
            <a:fillRect/>
          </a:stretch>
        </p:blipFill>
        <p:spPr>
          <a:xfrm>
            <a:off x="2342563" y="1490956"/>
            <a:ext cx="847057" cy="968064"/>
          </a:xfrm>
          <a:prstGeom prst="rect">
            <a:avLst/>
          </a:prstGeom>
        </p:spPr>
      </p:pic>
      <p:pic>
        <p:nvPicPr>
          <p:cNvPr id="12" name="Picture 11"/>
          <p:cNvPicPr>
            <a:picLocks noChangeAspect="1"/>
          </p:cNvPicPr>
          <p:nvPr/>
        </p:nvPicPr>
        <p:blipFill>
          <a:blip r:embed="rId16"/>
          <a:stretch>
            <a:fillRect/>
          </a:stretch>
        </p:blipFill>
        <p:spPr>
          <a:xfrm>
            <a:off x="850278" y="1675041"/>
            <a:ext cx="880743" cy="665759"/>
          </a:xfrm>
          <a:prstGeom prst="rect">
            <a:avLst/>
          </a:prstGeom>
        </p:spPr>
      </p:pic>
      <p:pic>
        <p:nvPicPr>
          <p:cNvPr id="14" name="Picture 13"/>
          <p:cNvPicPr>
            <a:picLocks noChangeAspect="1"/>
          </p:cNvPicPr>
          <p:nvPr/>
        </p:nvPicPr>
        <p:blipFill>
          <a:blip r:embed="rId17"/>
          <a:stretch>
            <a:fillRect/>
          </a:stretch>
        </p:blipFill>
        <p:spPr>
          <a:xfrm>
            <a:off x="4832796" y="4645043"/>
            <a:ext cx="915694" cy="1127007"/>
          </a:xfrm>
          <a:prstGeom prst="rect">
            <a:avLst/>
          </a:prstGeom>
        </p:spPr>
      </p:pic>
      <p:pic>
        <p:nvPicPr>
          <p:cNvPr id="8" name="Picture 7"/>
          <p:cNvPicPr>
            <a:picLocks noChangeAspect="1"/>
          </p:cNvPicPr>
          <p:nvPr/>
        </p:nvPicPr>
        <p:blipFill>
          <a:blip r:embed="rId18"/>
          <a:stretch>
            <a:fillRect/>
          </a:stretch>
        </p:blipFill>
        <p:spPr>
          <a:xfrm>
            <a:off x="8865488" y="3302338"/>
            <a:ext cx="898818" cy="674114"/>
          </a:xfrm>
          <a:prstGeom prst="rect">
            <a:avLst/>
          </a:prstGeom>
        </p:spPr>
      </p:pic>
      <p:pic>
        <p:nvPicPr>
          <p:cNvPr id="20" name="Picture 19"/>
          <p:cNvPicPr>
            <a:picLocks noChangeAspect="1"/>
          </p:cNvPicPr>
          <p:nvPr/>
        </p:nvPicPr>
        <p:blipFill>
          <a:blip r:embed="rId19"/>
          <a:stretch>
            <a:fillRect/>
          </a:stretch>
        </p:blipFill>
        <p:spPr>
          <a:xfrm>
            <a:off x="8920333" y="1609937"/>
            <a:ext cx="774894" cy="787194"/>
          </a:xfrm>
          <a:prstGeom prst="rect">
            <a:avLst/>
          </a:prstGeom>
        </p:spPr>
      </p:pic>
      <p:sp>
        <p:nvSpPr>
          <p:cNvPr id="3" name="Title 2"/>
          <p:cNvSpPr>
            <a:spLocks noGrp="1"/>
          </p:cNvSpPr>
          <p:nvPr>
            <p:ph type="title"/>
          </p:nvPr>
        </p:nvSpPr>
        <p:spPr>
          <a:xfrm>
            <a:off x="531812" y="316460"/>
            <a:ext cx="11125200" cy="886968"/>
          </a:xfrm>
        </p:spPr>
        <p:txBody>
          <a:bodyPr/>
          <a:lstStyle/>
          <a:p>
            <a:r>
              <a:rPr lang="en-US" dirty="0"/>
              <a:t>IaaS </a:t>
            </a:r>
            <a:r>
              <a:rPr lang="en-US" dirty="0" smtClean="0"/>
              <a:t>(continued</a:t>
            </a:r>
            <a:r>
              <a:rPr lang="en-US" dirty="0"/>
              <a:t>)</a:t>
            </a:r>
          </a:p>
        </p:txBody>
      </p:sp>
      <p:sp>
        <p:nvSpPr>
          <p:cNvPr id="6" name="Footer Placeholder 5"/>
          <p:cNvSpPr>
            <a:spLocks noGrp="1"/>
          </p:cNvSpPr>
          <p:nvPr>
            <p:ph type="ftr" sz="quarter" idx="90"/>
          </p:nvPr>
        </p:nvSpPr>
        <p:spPr/>
        <p:txBody>
          <a:bodyPr/>
          <a:lstStyle/>
          <a:p>
            <a:r>
              <a:rPr lang="en-US" dirty="0"/>
              <a:t>Confidential – Oracle Internal</a:t>
            </a:r>
          </a:p>
        </p:txBody>
      </p:sp>
      <p:sp>
        <p:nvSpPr>
          <p:cNvPr id="4" name="Slide Number Placeholder 3"/>
          <p:cNvSpPr>
            <a:spLocks noGrp="1"/>
          </p:cNvSpPr>
          <p:nvPr>
            <p:ph type="sldNum" sz="quarter" idx="91"/>
          </p:nvPr>
        </p:nvSpPr>
        <p:spPr/>
        <p:txBody>
          <a:bodyPr/>
          <a:lstStyle/>
          <a:p>
            <a:fld id="{C51EAA63-D034-42AE-91FA-B13B9518C7BE}" type="slidenum">
              <a:rPr lang="en-US"/>
              <a:pPr/>
              <a:t>13</a:t>
            </a:fld>
            <a:endParaRPr lang="en-US" dirty="0"/>
          </a:p>
        </p:txBody>
      </p:sp>
      <p:graphicFrame>
        <p:nvGraphicFramePr>
          <p:cNvPr id="62" name="Table 61"/>
          <p:cNvGraphicFramePr>
            <a:graphicFrameLocks noGrp="1"/>
          </p:cNvGraphicFramePr>
          <p:nvPr>
            <p:extLst/>
          </p:nvPr>
        </p:nvGraphicFramePr>
        <p:xfrm>
          <a:off x="28819" y="25603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Load Balancer (LBaaS)</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Firewall</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Internet Gateway</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nvPr>
        </p:nvGraphicFramePr>
        <p:xfrm>
          <a:off x="28819" y="41605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Email Delivery Service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File Storage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Identity Access Management Service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nvPr>
        </p:nvGraphicFramePr>
        <p:xfrm>
          <a:off x="28819" y="57607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Audit Service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Virtual Machine on Compute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Image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pic>
        <p:nvPicPr>
          <p:cNvPr id="36" name="Picture 35"/>
          <p:cNvPicPr>
            <a:picLocks noChangeAspect="1"/>
          </p:cNvPicPr>
          <p:nvPr/>
        </p:nvPicPr>
        <p:blipFill>
          <a:blip r:embed="rId20"/>
          <a:stretch>
            <a:fillRect/>
          </a:stretch>
        </p:blipFill>
        <p:spPr>
          <a:xfrm>
            <a:off x="4518256" y="1609937"/>
            <a:ext cx="1230234" cy="852194"/>
          </a:xfrm>
          <a:prstGeom prst="rect">
            <a:avLst/>
          </a:prstGeom>
        </p:spPr>
      </p:pic>
    </p:spTree>
    <p:extLst>
      <p:ext uri="{BB962C8B-B14F-4D97-AF65-F5344CB8AC3E}">
        <p14:creationId xmlns:p14="http://schemas.microsoft.com/office/powerpoint/2010/main" val="485579071"/>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stretch>
            <a:fillRect/>
          </a:stretch>
        </p:blipFill>
        <p:spPr>
          <a:xfrm>
            <a:off x="10280317" y="1510537"/>
            <a:ext cx="917881" cy="1049006"/>
          </a:xfrm>
          <a:prstGeom prst="rect">
            <a:avLst/>
          </a:prstGeom>
        </p:spPr>
      </p:pic>
      <p:pic>
        <p:nvPicPr>
          <p:cNvPr id="15" name="Picture 14"/>
          <p:cNvPicPr>
            <a:picLocks noChangeAspect="1"/>
          </p:cNvPicPr>
          <p:nvPr/>
        </p:nvPicPr>
        <p:blipFill>
          <a:blip r:embed="rId4"/>
          <a:stretch>
            <a:fillRect/>
          </a:stretch>
        </p:blipFill>
        <p:spPr>
          <a:xfrm>
            <a:off x="8799876" y="1577148"/>
            <a:ext cx="970996" cy="950660"/>
          </a:xfrm>
          <a:prstGeom prst="rect">
            <a:avLst/>
          </a:prstGeom>
        </p:spPr>
      </p:pic>
      <p:pic>
        <p:nvPicPr>
          <p:cNvPr id="14" name="Picture 13"/>
          <p:cNvPicPr>
            <a:picLocks noChangeAspect="1"/>
          </p:cNvPicPr>
          <p:nvPr/>
        </p:nvPicPr>
        <p:blipFill>
          <a:blip r:embed="rId5"/>
          <a:stretch>
            <a:fillRect/>
          </a:stretch>
        </p:blipFill>
        <p:spPr>
          <a:xfrm>
            <a:off x="2350869" y="3129549"/>
            <a:ext cx="902118" cy="1030992"/>
          </a:xfrm>
          <a:prstGeom prst="rect">
            <a:avLst/>
          </a:prstGeom>
        </p:spPr>
      </p:pic>
      <p:pic>
        <p:nvPicPr>
          <p:cNvPr id="13" name="Picture 12"/>
          <p:cNvPicPr>
            <a:picLocks noChangeAspect="1"/>
          </p:cNvPicPr>
          <p:nvPr/>
        </p:nvPicPr>
        <p:blipFill>
          <a:blip r:embed="rId6"/>
          <a:stretch>
            <a:fillRect/>
          </a:stretch>
        </p:blipFill>
        <p:spPr>
          <a:xfrm>
            <a:off x="758992" y="3188842"/>
            <a:ext cx="1077958" cy="919932"/>
          </a:xfrm>
          <a:prstGeom prst="rect">
            <a:avLst/>
          </a:prstGeom>
        </p:spPr>
      </p:pic>
      <p:pic>
        <p:nvPicPr>
          <p:cNvPr id="9" name="Picture 8"/>
          <p:cNvPicPr>
            <a:picLocks noChangeAspect="1"/>
          </p:cNvPicPr>
          <p:nvPr/>
        </p:nvPicPr>
        <p:blipFill>
          <a:blip r:embed="rId7"/>
          <a:stretch>
            <a:fillRect/>
          </a:stretch>
        </p:blipFill>
        <p:spPr>
          <a:xfrm>
            <a:off x="6310085" y="3088908"/>
            <a:ext cx="880110" cy="1005840"/>
          </a:xfrm>
          <a:prstGeom prst="rect">
            <a:avLst/>
          </a:prstGeom>
        </p:spPr>
      </p:pic>
      <p:pic>
        <p:nvPicPr>
          <p:cNvPr id="8" name="Picture 7"/>
          <p:cNvPicPr>
            <a:picLocks noChangeAspect="1"/>
          </p:cNvPicPr>
          <p:nvPr/>
        </p:nvPicPr>
        <p:blipFill>
          <a:blip r:embed="rId8"/>
          <a:stretch>
            <a:fillRect/>
          </a:stretch>
        </p:blipFill>
        <p:spPr>
          <a:xfrm>
            <a:off x="4770331" y="3414241"/>
            <a:ext cx="997667" cy="358537"/>
          </a:xfrm>
          <a:prstGeom prst="rect">
            <a:avLst/>
          </a:prstGeom>
        </p:spPr>
      </p:pic>
      <p:pic>
        <p:nvPicPr>
          <p:cNvPr id="7" name="Picture 6"/>
          <p:cNvPicPr>
            <a:picLocks noChangeAspect="1"/>
          </p:cNvPicPr>
          <p:nvPr/>
        </p:nvPicPr>
        <p:blipFill>
          <a:blip r:embed="rId9"/>
          <a:stretch>
            <a:fillRect/>
          </a:stretch>
        </p:blipFill>
        <p:spPr>
          <a:xfrm>
            <a:off x="6291117" y="1463826"/>
            <a:ext cx="918046" cy="1049196"/>
          </a:xfrm>
          <a:prstGeom prst="rect">
            <a:avLst/>
          </a:prstGeom>
        </p:spPr>
      </p:pic>
      <p:pic>
        <p:nvPicPr>
          <p:cNvPr id="5" name="Picture 4"/>
          <p:cNvPicPr>
            <a:picLocks noChangeAspect="1"/>
          </p:cNvPicPr>
          <p:nvPr/>
        </p:nvPicPr>
        <p:blipFill>
          <a:blip r:embed="rId10"/>
          <a:stretch>
            <a:fillRect/>
          </a:stretch>
        </p:blipFill>
        <p:spPr>
          <a:xfrm>
            <a:off x="4802678" y="1522112"/>
            <a:ext cx="1001687" cy="834739"/>
          </a:xfrm>
          <a:prstGeom prst="rect">
            <a:avLst/>
          </a:prstGeom>
        </p:spPr>
      </p:pic>
      <p:pic>
        <p:nvPicPr>
          <p:cNvPr id="2" name="Picture 1"/>
          <p:cNvPicPr>
            <a:picLocks noChangeAspect="1"/>
          </p:cNvPicPr>
          <p:nvPr/>
        </p:nvPicPr>
        <p:blipFill>
          <a:blip r:embed="rId11"/>
          <a:stretch>
            <a:fillRect/>
          </a:stretch>
        </p:blipFill>
        <p:spPr>
          <a:xfrm>
            <a:off x="2350869" y="1496837"/>
            <a:ext cx="861224" cy="984257"/>
          </a:xfrm>
          <a:prstGeom prst="rect">
            <a:avLst/>
          </a:prstGeom>
        </p:spPr>
      </p:pic>
      <p:pic>
        <p:nvPicPr>
          <p:cNvPr id="12" name="Picture 11"/>
          <p:cNvPicPr>
            <a:picLocks noChangeAspect="1"/>
          </p:cNvPicPr>
          <p:nvPr/>
        </p:nvPicPr>
        <p:blipFill>
          <a:blip r:embed="rId12"/>
          <a:stretch>
            <a:fillRect/>
          </a:stretch>
        </p:blipFill>
        <p:spPr>
          <a:xfrm>
            <a:off x="831588" y="1514748"/>
            <a:ext cx="932766" cy="908474"/>
          </a:xfrm>
          <a:prstGeom prst="rect">
            <a:avLst/>
          </a:prstGeom>
        </p:spPr>
      </p:pic>
      <p:sp>
        <p:nvSpPr>
          <p:cNvPr id="3" name="Title 2"/>
          <p:cNvSpPr>
            <a:spLocks noGrp="1"/>
          </p:cNvSpPr>
          <p:nvPr>
            <p:ph type="title"/>
          </p:nvPr>
        </p:nvSpPr>
        <p:spPr>
          <a:xfrm>
            <a:off x="531812" y="316460"/>
            <a:ext cx="11125200" cy="886968"/>
          </a:xfrm>
        </p:spPr>
        <p:txBody>
          <a:bodyPr/>
          <a:lstStyle/>
          <a:p>
            <a:r>
              <a:rPr lang="en-US" dirty="0"/>
              <a:t>IaaS </a:t>
            </a:r>
            <a:r>
              <a:rPr lang="en-US" dirty="0" smtClean="0"/>
              <a:t>(continued</a:t>
            </a:r>
            <a:r>
              <a:rPr lang="en-US" dirty="0"/>
              <a:t>)</a:t>
            </a:r>
          </a:p>
        </p:txBody>
      </p:sp>
      <p:sp>
        <p:nvSpPr>
          <p:cNvPr id="6" name="Footer Placeholder 5"/>
          <p:cNvSpPr>
            <a:spLocks noGrp="1"/>
          </p:cNvSpPr>
          <p:nvPr>
            <p:ph type="ftr" sz="quarter" idx="90"/>
          </p:nvPr>
        </p:nvSpPr>
        <p:spPr/>
        <p:txBody>
          <a:bodyPr/>
          <a:lstStyle/>
          <a:p>
            <a:r>
              <a:rPr lang="en-US" dirty="0"/>
              <a:t>Confidential – Oracle Internal</a:t>
            </a:r>
          </a:p>
        </p:txBody>
      </p:sp>
      <p:sp>
        <p:nvSpPr>
          <p:cNvPr id="4" name="Slide Number Placeholder 3"/>
          <p:cNvSpPr>
            <a:spLocks noGrp="1"/>
          </p:cNvSpPr>
          <p:nvPr>
            <p:ph type="sldNum" sz="quarter" idx="91"/>
          </p:nvPr>
        </p:nvSpPr>
        <p:spPr/>
        <p:txBody>
          <a:bodyPr/>
          <a:lstStyle/>
          <a:p>
            <a:fld id="{C51EAA63-D034-42AE-91FA-B13B9518C7BE}" type="slidenum">
              <a:rPr lang="en-US"/>
              <a:pPr/>
              <a:t>14</a:t>
            </a:fld>
            <a:endParaRPr lang="en-US" dirty="0"/>
          </a:p>
        </p:txBody>
      </p:sp>
      <p:graphicFrame>
        <p:nvGraphicFramePr>
          <p:cNvPr id="62" name="Table 61"/>
          <p:cNvGraphicFramePr>
            <a:graphicFrameLocks noGrp="1"/>
          </p:cNvGraphicFramePr>
          <p:nvPr>
            <p:extLst/>
          </p:nvPr>
        </p:nvGraphicFramePr>
        <p:xfrm>
          <a:off x="28819" y="25603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Kubernetes Container Engine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Registry</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DNS Services</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ext uri="{D42A27DB-BD31-4B8C-83A1-F6EECF244321}">
                <p14:modId xmlns:p14="http://schemas.microsoft.com/office/powerpoint/2010/main" val="1402382870"/>
              </p:ext>
            </p:extLst>
          </p:nvPr>
        </p:nvGraphicFramePr>
        <p:xfrm>
          <a:off x="28819" y="41605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Data Transfer Service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Virtual Cloud Network (VCN)</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err="1" smtClean="0">
                          <a:solidFill>
                            <a:schemeClr val="tx1"/>
                          </a:solidFill>
                        </a:rPr>
                        <a:t>Exadata</a:t>
                      </a:r>
                      <a:r>
                        <a:rPr lang="en-US" sz="1200" b="0" dirty="0" smtClean="0">
                          <a:solidFill>
                            <a:schemeClr val="tx1"/>
                          </a:solidFill>
                        </a:rPr>
                        <a:t> Cloud Service</a:t>
                      </a: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nvPr>
        </p:nvGraphicFramePr>
        <p:xfrm>
          <a:off x="28819" y="57607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pic>
        <p:nvPicPr>
          <p:cNvPr id="10" name="Picture 9"/>
          <p:cNvPicPr>
            <a:picLocks noChangeAspect="1"/>
          </p:cNvPicPr>
          <p:nvPr/>
        </p:nvPicPr>
        <p:blipFill>
          <a:blip r:embed="rId13"/>
          <a:stretch>
            <a:fillRect/>
          </a:stretch>
        </p:blipFill>
        <p:spPr>
          <a:xfrm>
            <a:off x="8825096" y="3020252"/>
            <a:ext cx="1002954" cy="1094130"/>
          </a:xfrm>
          <a:prstGeom prst="rect">
            <a:avLst/>
          </a:prstGeom>
        </p:spPr>
      </p:pic>
      <p:pic>
        <p:nvPicPr>
          <p:cNvPr id="11" name="Picture 10"/>
          <p:cNvPicPr>
            <a:picLocks noChangeAspect="1"/>
          </p:cNvPicPr>
          <p:nvPr/>
        </p:nvPicPr>
        <p:blipFill>
          <a:blip r:embed="rId14"/>
          <a:stretch>
            <a:fillRect/>
          </a:stretch>
        </p:blipFill>
        <p:spPr>
          <a:xfrm>
            <a:off x="10280317" y="3042813"/>
            <a:ext cx="917882" cy="1049008"/>
          </a:xfrm>
          <a:prstGeom prst="rect">
            <a:avLst/>
          </a:prstGeom>
        </p:spPr>
      </p:pic>
    </p:spTree>
    <p:extLst>
      <p:ext uri="{BB962C8B-B14F-4D97-AF65-F5344CB8AC3E}">
        <p14:creationId xmlns:p14="http://schemas.microsoft.com/office/powerpoint/2010/main" val="207866426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a:stretch>
            <a:fillRect/>
          </a:stretch>
        </p:blipFill>
        <p:spPr>
          <a:xfrm>
            <a:off x="6381561" y="3072642"/>
            <a:ext cx="808848" cy="1035326"/>
          </a:xfrm>
          <a:prstGeom prst="rect">
            <a:avLst/>
          </a:prstGeom>
        </p:spPr>
      </p:pic>
      <p:pic>
        <p:nvPicPr>
          <p:cNvPr id="14" name="Picture 13"/>
          <p:cNvPicPr>
            <a:picLocks noChangeAspect="1"/>
          </p:cNvPicPr>
          <p:nvPr/>
        </p:nvPicPr>
        <p:blipFill>
          <a:blip r:embed="rId4"/>
          <a:stretch>
            <a:fillRect/>
          </a:stretch>
        </p:blipFill>
        <p:spPr>
          <a:xfrm>
            <a:off x="4723714" y="3134143"/>
            <a:ext cx="1105526" cy="921272"/>
          </a:xfrm>
          <a:prstGeom prst="rect">
            <a:avLst/>
          </a:prstGeom>
        </p:spPr>
      </p:pic>
      <p:pic>
        <p:nvPicPr>
          <p:cNvPr id="13" name="Picture 12"/>
          <p:cNvPicPr>
            <a:picLocks noChangeAspect="1"/>
          </p:cNvPicPr>
          <p:nvPr/>
        </p:nvPicPr>
        <p:blipFill>
          <a:blip r:embed="rId5"/>
          <a:stretch>
            <a:fillRect/>
          </a:stretch>
        </p:blipFill>
        <p:spPr>
          <a:xfrm>
            <a:off x="2355651" y="3047737"/>
            <a:ext cx="790333" cy="1011626"/>
          </a:xfrm>
          <a:prstGeom prst="rect">
            <a:avLst/>
          </a:prstGeom>
        </p:spPr>
      </p:pic>
      <p:pic>
        <p:nvPicPr>
          <p:cNvPr id="2" name="Picture 1"/>
          <p:cNvPicPr>
            <a:picLocks noChangeAspect="1"/>
          </p:cNvPicPr>
          <p:nvPr/>
        </p:nvPicPr>
        <p:blipFill>
          <a:blip r:embed="rId6"/>
          <a:stretch>
            <a:fillRect/>
          </a:stretch>
        </p:blipFill>
        <p:spPr>
          <a:xfrm>
            <a:off x="891857" y="3027237"/>
            <a:ext cx="902119" cy="1011626"/>
          </a:xfrm>
          <a:prstGeom prst="rect">
            <a:avLst/>
          </a:prstGeom>
        </p:spPr>
      </p:pic>
      <p:pic>
        <p:nvPicPr>
          <p:cNvPr id="11" name="Picture 10"/>
          <p:cNvPicPr>
            <a:picLocks noChangeAspect="1"/>
          </p:cNvPicPr>
          <p:nvPr/>
        </p:nvPicPr>
        <p:blipFill>
          <a:blip r:embed="rId7"/>
          <a:stretch>
            <a:fillRect/>
          </a:stretch>
        </p:blipFill>
        <p:spPr>
          <a:xfrm>
            <a:off x="10318714" y="1407495"/>
            <a:ext cx="805600" cy="1031168"/>
          </a:xfrm>
          <a:prstGeom prst="rect">
            <a:avLst/>
          </a:prstGeom>
        </p:spPr>
      </p:pic>
      <p:pic>
        <p:nvPicPr>
          <p:cNvPr id="10" name="Picture 9"/>
          <p:cNvPicPr>
            <a:picLocks noChangeAspect="1"/>
          </p:cNvPicPr>
          <p:nvPr/>
        </p:nvPicPr>
        <p:blipFill>
          <a:blip r:embed="rId8"/>
          <a:stretch>
            <a:fillRect/>
          </a:stretch>
        </p:blipFill>
        <p:spPr>
          <a:xfrm>
            <a:off x="8831211" y="1548291"/>
            <a:ext cx="960120" cy="940118"/>
          </a:xfrm>
          <a:prstGeom prst="rect">
            <a:avLst/>
          </a:prstGeom>
        </p:spPr>
      </p:pic>
      <p:pic>
        <p:nvPicPr>
          <p:cNvPr id="9" name="Picture 8"/>
          <p:cNvPicPr>
            <a:picLocks noChangeAspect="1"/>
          </p:cNvPicPr>
          <p:nvPr/>
        </p:nvPicPr>
        <p:blipFill>
          <a:blip r:embed="rId9"/>
          <a:stretch>
            <a:fillRect/>
          </a:stretch>
        </p:blipFill>
        <p:spPr>
          <a:xfrm>
            <a:off x="6374177" y="1415025"/>
            <a:ext cx="816232" cy="1044777"/>
          </a:xfrm>
          <a:prstGeom prst="rect">
            <a:avLst/>
          </a:prstGeom>
        </p:spPr>
      </p:pic>
      <p:pic>
        <p:nvPicPr>
          <p:cNvPr id="8" name="Picture 7"/>
          <p:cNvPicPr>
            <a:picLocks noChangeAspect="1"/>
          </p:cNvPicPr>
          <p:nvPr/>
        </p:nvPicPr>
        <p:blipFill>
          <a:blip r:embed="rId10"/>
          <a:stretch>
            <a:fillRect/>
          </a:stretch>
        </p:blipFill>
        <p:spPr>
          <a:xfrm>
            <a:off x="4831360" y="1461283"/>
            <a:ext cx="997880" cy="997880"/>
          </a:xfrm>
          <a:prstGeom prst="rect">
            <a:avLst/>
          </a:prstGeom>
        </p:spPr>
      </p:pic>
      <p:pic>
        <p:nvPicPr>
          <p:cNvPr id="7" name="Picture 6"/>
          <p:cNvPicPr>
            <a:picLocks noChangeAspect="1"/>
          </p:cNvPicPr>
          <p:nvPr/>
        </p:nvPicPr>
        <p:blipFill>
          <a:blip r:embed="rId11"/>
          <a:stretch>
            <a:fillRect/>
          </a:stretch>
        </p:blipFill>
        <p:spPr>
          <a:xfrm>
            <a:off x="2355651" y="1468385"/>
            <a:ext cx="808893" cy="1035384"/>
          </a:xfrm>
          <a:prstGeom prst="rect">
            <a:avLst/>
          </a:prstGeom>
        </p:spPr>
      </p:pic>
      <p:pic>
        <p:nvPicPr>
          <p:cNvPr id="5" name="Picture 4"/>
          <p:cNvPicPr>
            <a:picLocks noChangeAspect="1"/>
          </p:cNvPicPr>
          <p:nvPr/>
        </p:nvPicPr>
        <p:blipFill>
          <a:blip r:embed="rId12"/>
          <a:stretch>
            <a:fillRect/>
          </a:stretch>
        </p:blipFill>
        <p:spPr>
          <a:xfrm>
            <a:off x="966232" y="1476570"/>
            <a:ext cx="755578" cy="1051238"/>
          </a:xfrm>
          <a:prstGeom prst="rect">
            <a:avLst/>
          </a:prstGeom>
        </p:spPr>
      </p:pic>
      <p:sp>
        <p:nvSpPr>
          <p:cNvPr id="3" name="Title 2"/>
          <p:cNvSpPr>
            <a:spLocks noGrp="1"/>
          </p:cNvSpPr>
          <p:nvPr>
            <p:ph type="title"/>
          </p:nvPr>
        </p:nvSpPr>
        <p:spPr>
          <a:xfrm>
            <a:off x="531812" y="316460"/>
            <a:ext cx="11125200" cy="886968"/>
          </a:xfrm>
        </p:spPr>
        <p:txBody>
          <a:bodyPr/>
          <a:lstStyle/>
          <a:p>
            <a:r>
              <a:rPr lang="en-US" dirty="0"/>
              <a:t>Engineered Systems</a:t>
            </a:r>
          </a:p>
        </p:txBody>
      </p:sp>
      <p:sp>
        <p:nvSpPr>
          <p:cNvPr id="6" name="Footer Placeholder 5"/>
          <p:cNvSpPr>
            <a:spLocks noGrp="1"/>
          </p:cNvSpPr>
          <p:nvPr>
            <p:ph type="ftr" sz="quarter" idx="90"/>
          </p:nvPr>
        </p:nvSpPr>
        <p:spPr/>
        <p:txBody>
          <a:bodyPr/>
          <a:lstStyle/>
          <a:p>
            <a:r>
              <a:rPr lang="en-US" dirty="0"/>
              <a:t>Confidential – Oracle Internal</a:t>
            </a:r>
          </a:p>
        </p:txBody>
      </p:sp>
      <p:sp>
        <p:nvSpPr>
          <p:cNvPr id="4" name="Slide Number Placeholder 3"/>
          <p:cNvSpPr>
            <a:spLocks noGrp="1"/>
          </p:cNvSpPr>
          <p:nvPr>
            <p:ph type="sldNum" sz="quarter" idx="91"/>
          </p:nvPr>
        </p:nvSpPr>
        <p:spPr/>
        <p:txBody>
          <a:bodyPr/>
          <a:lstStyle/>
          <a:p>
            <a:fld id="{C51EAA63-D034-42AE-91FA-B13B9518C7BE}" type="slidenum">
              <a:rPr lang="en-US"/>
              <a:pPr/>
              <a:t>15</a:t>
            </a:fld>
            <a:endParaRPr lang="en-US" dirty="0"/>
          </a:p>
        </p:txBody>
      </p:sp>
      <p:graphicFrame>
        <p:nvGraphicFramePr>
          <p:cNvPr id="62" name="Table 61"/>
          <p:cNvGraphicFramePr>
            <a:graphicFrameLocks noGrp="1"/>
          </p:cNvGraphicFramePr>
          <p:nvPr>
            <p:extLst/>
          </p:nvPr>
        </p:nvGraphicFramePr>
        <p:xfrm>
          <a:off x="28819" y="25603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Exadata</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Exalogic</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Server</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nvPr>
        </p:nvGraphicFramePr>
        <p:xfrm>
          <a:off x="28819" y="41605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ZDLRA</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ZFS Storage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nvPr>
        </p:nvGraphicFramePr>
        <p:xfrm>
          <a:off x="28819" y="57607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spTree>
    <p:extLst>
      <p:ext uri="{BB962C8B-B14F-4D97-AF65-F5344CB8AC3E}">
        <p14:creationId xmlns:p14="http://schemas.microsoft.com/office/powerpoint/2010/main" val="2090394830"/>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9140" y="274099"/>
            <a:ext cx="11125200" cy="506485"/>
          </a:xfrm>
        </p:spPr>
        <p:txBody>
          <a:bodyPr/>
          <a:lstStyle/>
          <a:p>
            <a:r>
              <a:rPr lang="en-US" dirty="0"/>
              <a:t>Oracle Brand Cloud </a:t>
            </a:r>
            <a:r>
              <a:rPr lang="en-US" dirty="0" smtClean="0"/>
              <a:t>Architecture Sample</a:t>
            </a:r>
            <a:endParaRPr lang="en-US" sz="2800" dirty="0"/>
          </a:p>
        </p:txBody>
      </p:sp>
      <p:sp>
        <p:nvSpPr>
          <p:cNvPr id="5" name="Footer Placeholder 4"/>
          <p:cNvSpPr>
            <a:spLocks noGrp="1"/>
          </p:cNvSpPr>
          <p:nvPr>
            <p:ph type="ftr" sz="quarter" idx="11"/>
          </p:nvPr>
        </p:nvSpPr>
        <p:spPr/>
        <p:txBody>
          <a:bodyPr/>
          <a:lstStyle/>
          <a:p>
            <a:r>
              <a:rPr lang="en-US" dirty="0"/>
              <a:t>Confidential – Oracle Internal</a:t>
            </a:r>
          </a:p>
        </p:txBody>
      </p:sp>
      <p:sp>
        <p:nvSpPr>
          <p:cNvPr id="3" name="Slide Number Placeholder 2"/>
          <p:cNvSpPr>
            <a:spLocks noGrp="1"/>
          </p:cNvSpPr>
          <p:nvPr>
            <p:ph type="sldNum" sz="quarter" idx="12"/>
          </p:nvPr>
        </p:nvSpPr>
        <p:spPr/>
        <p:txBody>
          <a:bodyPr/>
          <a:lstStyle/>
          <a:p>
            <a:fld id="{C51EAA63-D034-42AE-91FA-B13B9518C7BE}" type="slidenum">
              <a:rPr lang="en-US"/>
              <a:pPr/>
              <a:t>16</a:t>
            </a:fld>
            <a:endParaRPr lang="en-US" dirty="0"/>
          </a:p>
        </p:txBody>
      </p:sp>
      <p:sp>
        <p:nvSpPr>
          <p:cNvPr id="15" name="Rounded Rectangle 14">
            <a:extLst>
              <a:ext uri="{FF2B5EF4-FFF2-40B4-BE49-F238E27FC236}">
                <a16:creationId xmlns="" xmlns:a16="http://schemas.microsoft.com/office/drawing/2014/main" id="{78DA787C-4C73-6649-9531-018600584C74}"/>
              </a:ext>
            </a:extLst>
          </p:cNvPr>
          <p:cNvSpPr/>
          <p:nvPr/>
        </p:nvSpPr>
        <p:spPr bwMode="gray">
          <a:xfrm>
            <a:off x="3800593" y="1171697"/>
            <a:ext cx="4850891" cy="4935794"/>
          </a:xfrm>
          <a:prstGeom prst="roundRect">
            <a:avLst>
              <a:gd name="adj" fmla="val 3377"/>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21" name="Rounded Rectangle 20">
            <a:extLst>
              <a:ext uri="{FF2B5EF4-FFF2-40B4-BE49-F238E27FC236}">
                <a16:creationId xmlns="" xmlns:a16="http://schemas.microsoft.com/office/drawing/2014/main" id="{3944B666-83E9-0845-B840-860B0C7FD122}"/>
              </a:ext>
            </a:extLst>
          </p:cNvPr>
          <p:cNvSpPr/>
          <p:nvPr/>
        </p:nvSpPr>
        <p:spPr bwMode="gray">
          <a:xfrm>
            <a:off x="4194293" y="1547124"/>
            <a:ext cx="4209708" cy="4369867"/>
          </a:xfrm>
          <a:prstGeom prst="roundRect">
            <a:avLst>
              <a:gd name="adj" fmla="val 3377"/>
            </a:avLst>
          </a:prstGeom>
          <a:noFill/>
          <a:ln w="15875">
            <a:solidFill>
              <a:schemeClr val="accent3"/>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22" name="Rectangle 21">
            <a:extLst>
              <a:ext uri="{FF2B5EF4-FFF2-40B4-BE49-F238E27FC236}">
                <a16:creationId xmlns="" xmlns:a16="http://schemas.microsoft.com/office/drawing/2014/main" id="{49AA9CD2-FB13-6E44-8813-CF489EFDE6CE}"/>
              </a:ext>
            </a:extLst>
          </p:cNvPr>
          <p:cNvSpPr/>
          <p:nvPr/>
        </p:nvSpPr>
        <p:spPr>
          <a:xfrm>
            <a:off x="3598502" y="2920608"/>
            <a:ext cx="411971" cy="415498"/>
          </a:xfrm>
          <a:prstGeom prst="rect">
            <a:avLst/>
          </a:prstGeom>
          <a:solidFill>
            <a:schemeClr val="bg1"/>
          </a:solidFill>
        </p:spPr>
        <p:txBody>
          <a:bodyPr wrap="none" lIns="0" tIns="0" rIns="0" bIns="0">
            <a:spAutoFit/>
          </a:bodyPr>
          <a:lstStyle/>
          <a:p>
            <a:pPr algn="ctr"/>
            <a:r>
              <a:rPr lang="en-US" sz="900" dirty="0"/>
              <a:t>Dynamic</a:t>
            </a:r>
          </a:p>
          <a:p>
            <a:pPr algn="ctr"/>
            <a:r>
              <a:rPr lang="en-US" sz="900" dirty="0"/>
              <a:t>Routing</a:t>
            </a:r>
          </a:p>
          <a:p>
            <a:pPr algn="ctr"/>
            <a:r>
              <a:rPr lang="en-US" sz="900" dirty="0"/>
              <a:t>Gateway</a:t>
            </a:r>
          </a:p>
        </p:txBody>
      </p:sp>
      <p:cxnSp>
        <p:nvCxnSpPr>
          <p:cNvPr id="23" name="Straight Connector 22">
            <a:extLst>
              <a:ext uri="{FF2B5EF4-FFF2-40B4-BE49-F238E27FC236}">
                <a16:creationId xmlns="" xmlns:a16="http://schemas.microsoft.com/office/drawing/2014/main" id="{D421A9E1-BC75-2547-860E-FAC47040265A}"/>
              </a:ext>
            </a:extLst>
          </p:cNvPr>
          <p:cNvCxnSpPr>
            <a:cxnSpLocks/>
          </p:cNvCxnSpPr>
          <p:nvPr/>
        </p:nvCxnSpPr>
        <p:spPr>
          <a:xfrm flipV="1">
            <a:off x="1046216" y="2626109"/>
            <a:ext cx="2560738" cy="2992"/>
          </a:xfrm>
          <a:prstGeom prst="line">
            <a:avLst/>
          </a:prstGeom>
          <a:ln w="1270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 xmlns:a16="http://schemas.microsoft.com/office/drawing/2014/main" id="{FC4D2FD9-5268-A64F-92C3-23A812A6020E}"/>
              </a:ext>
            </a:extLst>
          </p:cNvPr>
          <p:cNvSpPr/>
          <p:nvPr/>
        </p:nvSpPr>
        <p:spPr>
          <a:xfrm>
            <a:off x="5184422" y="1095066"/>
            <a:ext cx="3165308" cy="169277"/>
          </a:xfrm>
          <a:prstGeom prst="rect">
            <a:avLst/>
          </a:prstGeom>
          <a:solidFill>
            <a:schemeClr val="bg1"/>
          </a:solidFill>
        </p:spPr>
        <p:txBody>
          <a:bodyPr wrap="square" lIns="0" tIns="0" rIns="0" bIns="0" anchor="ctr">
            <a:spAutoFit/>
          </a:bodyPr>
          <a:lstStyle/>
          <a:p>
            <a:pPr algn="ctr"/>
            <a:r>
              <a:rPr lang="en-US" sz="1100" dirty="0"/>
              <a:t>Oracle Cloud Infrastructure Data Center Region (IAD)</a:t>
            </a:r>
          </a:p>
        </p:txBody>
      </p:sp>
      <p:sp>
        <p:nvSpPr>
          <p:cNvPr id="25" name="Rectangle 24">
            <a:extLst>
              <a:ext uri="{FF2B5EF4-FFF2-40B4-BE49-F238E27FC236}">
                <a16:creationId xmlns="" xmlns:a16="http://schemas.microsoft.com/office/drawing/2014/main" id="{0E5487FB-FD24-C44C-ACC9-DA9BB50AC0DA}"/>
              </a:ext>
            </a:extLst>
          </p:cNvPr>
          <p:cNvSpPr/>
          <p:nvPr/>
        </p:nvSpPr>
        <p:spPr>
          <a:xfrm>
            <a:off x="6328598" y="1446610"/>
            <a:ext cx="1624304" cy="169277"/>
          </a:xfrm>
          <a:prstGeom prst="rect">
            <a:avLst/>
          </a:prstGeom>
          <a:solidFill>
            <a:schemeClr val="bg1"/>
          </a:solidFill>
        </p:spPr>
        <p:txBody>
          <a:bodyPr wrap="square" lIns="0" tIns="0" rIns="0" bIns="0" anchor="ctr">
            <a:spAutoFit/>
          </a:bodyPr>
          <a:lstStyle/>
          <a:p>
            <a:pPr algn="ctr"/>
            <a:r>
              <a:rPr lang="en-US" sz="1100" dirty="0"/>
              <a:t>Virtual Compute Network</a:t>
            </a:r>
          </a:p>
        </p:txBody>
      </p:sp>
      <p:sp>
        <p:nvSpPr>
          <p:cNvPr id="26" name="Rectangle 25">
            <a:extLst>
              <a:ext uri="{FF2B5EF4-FFF2-40B4-BE49-F238E27FC236}">
                <a16:creationId xmlns="" xmlns:a16="http://schemas.microsoft.com/office/drawing/2014/main" id="{19968D19-943A-214C-9794-070F771D7B6C}"/>
              </a:ext>
            </a:extLst>
          </p:cNvPr>
          <p:cNvSpPr/>
          <p:nvPr/>
        </p:nvSpPr>
        <p:spPr>
          <a:xfrm>
            <a:off x="7541836" y="5734613"/>
            <a:ext cx="617156" cy="138499"/>
          </a:xfrm>
          <a:prstGeom prst="rect">
            <a:avLst/>
          </a:prstGeom>
          <a:solidFill>
            <a:schemeClr val="bg1"/>
          </a:solidFill>
        </p:spPr>
        <p:txBody>
          <a:bodyPr wrap="none" lIns="0" tIns="0" rIns="0" bIns="0">
            <a:spAutoFit/>
          </a:bodyPr>
          <a:lstStyle/>
          <a:p>
            <a:pPr algn="ctr"/>
            <a:r>
              <a:rPr lang="en-US" sz="900" dirty="0"/>
              <a:t>Audit Service</a:t>
            </a:r>
          </a:p>
        </p:txBody>
      </p:sp>
      <p:sp>
        <p:nvSpPr>
          <p:cNvPr id="27" name="Rectangle 26">
            <a:extLst>
              <a:ext uri="{FF2B5EF4-FFF2-40B4-BE49-F238E27FC236}">
                <a16:creationId xmlns="" xmlns:a16="http://schemas.microsoft.com/office/drawing/2014/main" id="{CBC6585D-C647-B243-AD1F-ABCB003E4E03}"/>
              </a:ext>
            </a:extLst>
          </p:cNvPr>
          <p:cNvSpPr/>
          <p:nvPr/>
        </p:nvSpPr>
        <p:spPr>
          <a:xfrm>
            <a:off x="6770208" y="5736263"/>
            <a:ext cx="557845" cy="138499"/>
          </a:xfrm>
          <a:prstGeom prst="rect">
            <a:avLst/>
          </a:prstGeom>
          <a:solidFill>
            <a:schemeClr val="bg1"/>
          </a:solidFill>
        </p:spPr>
        <p:txBody>
          <a:bodyPr wrap="none" lIns="0" tIns="0" rIns="0" bIns="0">
            <a:spAutoFit/>
          </a:bodyPr>
          <a:lstStyle/>
          <a:p>
            <a:pPr algn="ctr"/>
            <a:r>
              <a:rPr lang="en-US" sz="900" dirty="0"/>
              <a:t>IAM Service</a:t>
            </a:r>
          </a:p>
        </p:txBody>
      </p:sp>
      <p:sp>
        <p:nvSpPr>
          <p:cNvPr id="32" name="Rectangle 31">
            <a:extLst>
              <a:ext uri="{FF2B5EF4-FFF2-40B4-BE49-F238E27FC236}">
                <a16:creationId xmlns="" xmlns:a16="http://schemas.microsoft.com/office/drawing/2014/main" id="{5AA576AD-F41F-9940-A1FA-39BEAA48CB0B}"/>
              </a:ext>
            </a:extLst>
          </p:cNvPr>
          <p:cNvSpPr/>
          <p:nvPr/>
        </p:nvSpPr>
        <p:spPr>
          <a:xfrm>
            <a:off x="2796130" y="4966851"/>
            <a:ext cx="533800" cy="138499"/>
          </a:xfrm>
          <a:prstGeom prst="rect">
            <a:avLst/>
          </a:prstGeom>
          <a:solidFill>
            <a:schemeClr val="bg1"/>
          </a:solidFill>
        </p:spPr>
        <p:txBody>
          <a:bodyPr wrap="none" lIns="0" tIns="0" rIns="0" bIns="0" anchor="ctr">
            <a:spAutoFit/>
          </a:bodyPr>
          <a:lstStyle/>
          <a:p>
            <a:pPr algn="ctr"/>
            <a:r>
              <a:rPr lang="en-US" sz="900" dirty="0"/>
              <a:t>Sales Cloud</a:t>
            </a:r>
          </a:p>
        </p:txBody>
      </p:sp>
      <p:sp>
        <p:nvSpPr>
          <p:cNvPr id="33" name="Rectangle 32">
            <a:extLst>
              <a:ext uri="{FF2B5EF4-FFF2-40B4-BE49-F238E27FC236}">
                <a16:creationId xmlns="" xmlns:a16="http://schemas.microsoft.com/office/drawing/2014/main" id="{FD8D7048-D7F9-4C48-BF57-07832A16FBE3}"/>
              </a:ext>
            </a:extLst>
          </p:cNvPr>
          <p:cNvSpPr/>
          <p:nvPr/>
        </p:nvSpPr>
        <p:spPr>
          <a:xfrm>
            <a:off x="2825785" y="4079790"/>
            <a:ext cx="474489" cy="138499"/>
          </a:xfrm>
          <a:prstGeom prst="rect">
            <a:avLst/>
          </a:prstGeom>
          <a:solidFill>
            <a:schemeClr val="bg1"/>
          </a:solidFill>
        </p:spPr>
        <p:txBody>
          <a:bodyPr wrap="none" lIns="0" tIns="0" rIns="0" bIns="0" anchor="ctr">
            <a:spAutoFit/>
          </a:bodyPr>
          <a:lstStyle/>
          <a:p>
            <a:pPr algn="ctr"/>
            <a:r>
              <a:rPr lang="en-US" sz="900" dirty="0"/>
              <a:t>ERP Cloud</a:t>
            </a:r>
          </a:p>
        </p:txBody>
      </p:sp>
      <p:sp>
        <p:nvSpPr>
          <p:cNvPr id="34" name="Rectangle 33">
            <a:extLst>
              <a:ext uri="{FF2B5EF4-FFF2-40B4-BE49-F238E27FC236}">
                <a16:creationId xmlns="" xmlns:a16="http://schemas.microsoft.com/office/drawing/2014/main" id="{516AAD03-9273-E540-BE97-CCCC1E6D378A}"/>
              </a:ext>
            </a:extLst>
          </p:cNvPr>
          <p:cNvSpPr/>
          <p:nvPr/>
        </p:nvSpPr>
        <p:spPr>
          <a:xfrm>
            <a:off x="2808152" y="5837563"/>
            <a:ext cx="509755" cy="138499"/>
          </a:xfrm>
          <a:prstGeom prst="rect">
            <a:avLst/>
          </a:prstGeom>
          <a:solidFill>
            <a:schemeClr val="bg1"/>
          </a:solidFill>
        </p:spPr>
        <p:txBody>
          <a:bodyPr wrap="none" lIns="0" tIns="0" rIns="0" bIns="0" anchor="ctr">
            <a:spAutoFit/>
          </a:bodyPr>
          <a:lstStyle/>
          <a:p>
            <a:pPr algn="ctr"/>
            <a:r>
              <a:rPr lang="en-US" sz="900" dirty="0"/>
              <a:t>SCM Cloud</a:t>
            </a:r>
          </a:p>
        </p:txBody>
      </p:sp>
      <p:sp>
        <p:nvSpPr>
          <p:cNvPr id="35" name="Rounded Rectangle 34">
            <a:extLst>
              <a:ext uri="{FF2B5EF4-FFF2-40B4-BE49-F238E27FC236}">
                <a16:creationId xmlns="" xmlns:a16="http://schemas.microsoft.com/office/drawing/2014/main" id="{B9DDBFF4-B4C4-0C41-853D-EF9AEAE3ABEF}"/>
              </a:ext>
            </a:extLst>
          </p:cNvPr>
          <p:cNvSpPr/>
          <p:nvPr/>
        </p:nvSpPr>
        <p:spPr bwMode="gray">
          <a:xfrm>
            <a:off x="2614994" y="3339539"/>
            <a:ext cx="896073" cy="2761277"/>
          </a:xfrm>
          <a:prstGeom prst="roundRect">
            <a:avLst>
              <a:gd name="adj" fmla="val 1191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36" name="Rectangle 35">
            <a:extLst>
              <a:ext uri="{FF2B5EF4-FFF2-40B4-BE49-F238E27FC236}">
                <a16:creationId xmlns="" xmlns:a16="http://schemas.microsoft.com/office/drawing/2014/main" id="{427EFE5B-EC02-354F-BC86-F5FD7D28C523}"/>
              </a:ext>
            </a:extLst>
          </p:cNvPr>
          <p:cNvSpPr/>
          <p:nvPr/>
        </p:nvSpPr>
        <p:spPr>
          <a:xfrm>
            <a:off x="2774346" y="3245473"/>
            <a:ext cx="577368" cy="191105"/>
          </a:xfrm>
          <a:prstGeom prst="rect">
            <a:avLst/>
          </a:prstGeom>
          <a:solidFill>
            <a:schemeClr val="bg1"/>
          </a:solidFill>
        </p:spPr>
        <p:txBody>
          <a:bodyPr wrap="square" lIns="0" tIns="0" rIns="0" bIns="0" anchor="ctr">
            <a:spAutoFit/>
          </a:bodyPr>
          <a:lstStyle/>
          <a:p>
            <a:pPr algn="ctr"/>
            <a:r>
              <a:rPr lang="en-US" sz="1100" dirty="0"/>
              <a:t>SaaS (CHI)</a:t>
            </a:r>
          </a:p>
        </p:txBody>
      </p:sp>
      <p:cxnSp>
        <p:nvCxnSpPr>
          <p:cNvPr id="37" name="Elbow Connector 36">
            <a:extLst>
              <a:ext uri="{FF2B5EF4-FFF2-40B4-BE49-F238E27FC236}">
                <a16:creationId xmlns="" xmlns:a16="http://schemas.microsoft.com/office/drawing/2014/main" id="{901CD7EE-95C3-2646-BEF3-B3149C318AB1}"/>
              </a:ext>
            </a:extLst>
          </p:cNvPr>
          <p:cNvCxnSpPr>
            <a:cxnSpLocks/>
          </p:cNvCxnSpPr>
          <p:nvPr/>
        </p:nvCxnSpPr>
        <p:spPr>
          <a:xfrm rot="5400000" flipH="1" flipV="1">
            <a:off x="3025310" y="2663829"/>
            <a:ext cx="619364" cy="543924"/>
          </a:xfrm>
          <a:prstGeom prst="bentConnector2">
            <a:avLst/>
          </a:prstGeom>
          <a:ln w="12700">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40" name="Picture Placeholder 9">
            <a:extLst>
              <a:ext uri="{FF2B5EF4-FFF2-40B4-BE49-F238E27FC236}">
                <a16:creationId xmlns="" xmlns:a16="http://schemas.microsoft.com/office/drawing/2014/main" id="{84E88B79-1DBA-6F4F-B6C2-9E20A9BF1E56}"/>
              </a:ext>
            </a:extLst>
          </p:cNvPr>
          <p:cNvPicPr>
            <a:picLocks noChangeAspect="1"/>
          </p:cNvPicPr>
          <p:nvPr/>
        </p:nvPicPr>
        <p:blipFill>
          <a:blip r:embed="rId3">
            <a:extLst>
              <a:ext uri="{28A0092B-C50C-407E-A947-70E740481C1C}">
                <a14:useLocalDpi xmlns:a14="http://schemas.microsoft.com/office/drawing/2010/main" val="0"/>
              </a:ext>
            </a:extLst>
          </a:blip>
          <a:srcRect l="116" r="116"/>
          <a:stretch>
            <a:fillRect/>
          </a:stretch>
        </p:blipFill>
        <p:spPr>
          <a:xfrm>
            <a:off x="380023" y="1223710"/>
            <a:ext cx="575807" cy="576562"/>
          </a:xfrm>
          <a:prstGeom prst="rect">
            <a:avLst/>
          </a:prstGeom>
        </p:spPr>
      </p:pic>
      <p:pic>
        <p:nvPicPr>
          <p:cNvPr id="41" name="Picture Placeholder 10">
            <a:extLst>
              <a:ext uri="{FF2B5EF4-FFF2-40B4-BE49-F238E27FC236}">
                <a16:creationId xmlns="" xmlns:a16="http://schemas.microsoft.com/office/drawing/2014/main" id="{F0054F3F-FDD9-5348-82AB-B9C3890DB6B1}"/>
              </a:ext>
            </a:extLst>
          </p:cNvPr>
          <p:cNvPicPr>
            <a:picLocks noChangeAspect="1"/>
          </p:cNvPicPr>
          <p:nvPr/>
        </p:nvPicPr>
        <p:blipFill>
          <a:blip r:embed="rId4">
            <a:extLst>
              <a:ext uri="{28A0092B-C50C-407E-A947-70E740481C1C}">
                <a14:useLocalDpi xmlns:a14="http://schemas.microsoft.com/office/drawing/2010/main" val="0"/>
              </a:ext>
            </a:extLst>
          </a:blip>
          <a:srcRect l="58" r="58"/>
          <a:stretch>
            <a:fillRect/>
          </a:stretch>
        </p:blipFill>
        <p:spPr>
          <a:xfrm>
            <a:off x="736074" y="1223710"/>
            <a:ext cx="575807" cy="576562"/>
          </a:xfrm>
          <a:prstGeom prst="rect">
            <a:avLst/>
          </a:prstGeom>
        </p:spPr>
      </p:pic>
      <p:sp>
        <p:nvSpPr>
          <p:cNvPr id="42" name="Rounded Rectangle 41">
            <a:extLst>
              <a:ext uri="{FF2B5EF4-FFF2-40B4-BE49-F238E27FC236}">
                <a16:creationId xmlns="" xmlns:a16="http://schemas.microsoft.com/office/drawing/2014/main" id="{7342A228-A940-6643-B723-C843FCF9CC9B}"/>
              </a:ext>
            </a:extLst>
          </p:cNvPr>
          <p:cNvSpPr/>
          <p:nvPr/>
        </p:nvSpPr>
        <p:spPr bwMode="gray">
          <a:xfrm>
            <a:off x="1551442" y="944311"/>
            <a:ext cx="10360639" cy="5271078"/>
          </a:xfrm>
          <a:prstGeom prst="roundRect">
            <a:avLst>
              <a:gd name="adj" fmla="val 3377"/>
            </a:avLst>
          </a:prstGeom>
          <a:noFill/>
          <a:ln w="15875">
            <a:solidFill>
              <a:schemeClr val="accent2"/>
            </a:solidFill>
            <a:prstDash val="sysDot"/>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pic>
        <p:nvPicPr>
          <p:cNvPr id="43" name="Picture 42">
            <a:extLst>
              <a:ext uri="{FF2B5EF4-FFF2-40B4-BE49-F238E27FC236}">
                <a16:creationId xmlns="" xmlns:a16="http://schemas.microsoft.com/office/drawing/2014/main" id="{55CE19C8-9E32-364B-99D8-F0F41A9DB2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52855" y="669503"/>
            <a:ext cx="647700" cy="381000"/>
          </a:xfrm>
          <a:prstGeom prst="rect">
            <a:avLst/>
          </a:prstGeom>
        </p:spPr>
      </p:pic>
      <p:sp>
        <p:nvSpPr>
          <p:cNvPr id="44" name="Rectangle 43">
            <a:extLst>
              <a:ext uri="{FF2B5EF4-FFF2-40B4-BE49-F238E27FC236}">
                <a16:creationId xmlns="" xmlns:a16="http://schemas.microsoft.com/office/drawing/2014/main" id="{F3B46A0E-9235-0B47-A212-3116B973D6DC}"/>
              </a:ext>
            </a:extLst>
          </p:cNvPr>
          <p:cNvSpPr/>
          <p:nvPr/>
        </p:nvSpPr>
        <p:spPr>
          <a:xfrm>
            <a:off x="474419" y="4837032"/>
            <a:ext cx="665247" cy="276999"/>
          </a:xfrm>
          <a:prstGeom prst="rect">
            <a:avLst/>
          </a:prstGeom>
          <a:solidFill>
            <a:schemeClr val="bg1"/>
          </a:solidFill>
        </p:spPr>
        <p:txBody>
          <a:bodyPr wrap="none" lIns="0" tIns="0" rIns="0" bIns="0" anchor="ctr">
            <a:spAutoFit/>
          </a:bodyPr>
          <a:lstStyle/>
          <a:p>
            <a:pPr algn="ctr"/>
            <a:r>
              <a:rPr lang="en-US" sz="900" dirty="0"/>
              <a:t>Exadata Cloud</a:t>
            </a:r>
          </a:p>
          <a:p>
            <a:pPr algn="ctr"/>
            <a:r>
              <a:rPr lang="en-US" sz="900" dirty="0"/>
              <a:t>@Customer</a:t>
            </a:r>
          </a:p>
        </p:txBody>
      </p:sp>
      <p:sp>
        <p:nvSpPr>
          <p:cNvPr id="45" name="Rectangle 44">
            <a:extLst>
              <a:ext uri="{FF2B5EF4-FFF2-40B4-BE49-F238E27FC236}">
                <a16:creationId xmlns="" xmlns:a16="http://schemas.microsoft.com/office/drawing/2014/main" id="{764AA6AD-6E68-C441-B28C-DBF698922E95}"/>
              </a:ext>
            </a:extLst>
          </p:cNvPr>
          <p:cNvSpPr/>
          <p:nvPr/>
        </p:nvSpPr>
        <p:spPr>
          <a:xfrm>
            <a:off x="379041" y="3994440"/>
            <a:ext cx="856004" cy="138499"/>
          </a:xfrm>
          <a:prstGeom prst="rect">
            <a:avLst/>
          </a:prstGeom>
          <a:solidFill>
            <a:schemeClr val="bg1"/>
          </a:solidFill>
        </p:spPr>
        <p:txBody>
          <a:bodyPr wrap="none" lIns="0" tIns="0" rIns="0" bIns="0" anchor="ctr">
            <a:spAutoFit/>
          </a:bodyPr>
          <a:lstStyle/>
          <a:p>
            <a:pPr algn="ctr"/>
            <a:r>
              <a:rPr lang="en-US" sz="900" dirty="0"/>
              <a:t>Cloud@Customer</a:t>
            </a:r>
          </a:p>
        </p:txBody>
      </p:sp>
      <p:sp>
        <p:nvSpPr>
          <p:cNvPr id="46" name="Rounded Rectangle 45">
            <a:extLst>
              <a:ext uri="{FF2B5EF4-FFF2-40B4-BE49-F238E27FC236}">
                <a16:creationId xmlns="" xmlns:a16="http://schemas.microsoft.com/office/drawing/2014/main" id="{E25B804B-7031-EA4E-BFDF-3D6D6A8320E4}"/>
              </a:ext>
            </a:extLst>
          </p:cNvPr>
          <p:cNvSpPr/>
          <p:nvPr/>
        </p:nvSpPr>
        <p:spPr bwMode="gray">
          <a:xfrm>
            <a:off x="332741" y="2180585"/>
            <a:ext cx="959544" cy="2998345"/>
          </a:xfrm>
          <a:prstGeom prst="roundRect">
            <a:avLst>
              <a:gd name="adj" fmla="val 1191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47" name="Rectangle 46">
            <a:extLst>
              <a:ext uri="{FF2B5EF4-FFF2-40B4-BE49-F238E27FC236}">
                <a16:creationId xmlns="" xmlns:a16="http://schemas.microsoft.com/office/drawing/2014/main" id="{9C1270F1-A675-AF46-86C3-F3390C018719}"/>
              </a:ext>
            </a:extLst>
          </p:cNvPr>
          <p:cNvSpPr/>
          <p:nvPr/>
        </p:nvSpPr>
        <p:spPr>
          <a:xfrm>
            <a:off x="438451" y="2030190"/>
            <a:ext cx="737184" cy="338554"/>
          </a:xfrm>
          <a:prstGeom prst="rect">
            <a:avLst/>
          </a:prstGeom>
          <a:solidFill>
            <a:schemeClr val="bg1"/>
          </a:solidFill>
        </p:spPr>
        <p:txBody>
          <a:bodyPr wrap="square" lIns="0" tIns="0" rIns="0" bIns="0" anchor="ctr">
            <a:spAutoFit/>
          </a:bodyPr>
          <a:lstStyle/>
          <a:p>
            <a:pPr algn="ctr"/>
            <a:r>
              <a:rPr lang="en-US" sz="1100" dirty="0"/>
              <a:t>Customer</a:t>
            </a:r>
          </a:p>
          <a:p>
            <a:pPr algn="ctr"/>
            <a:r>
              <a:rPr lang="en-US" sz="1100" dirty="0"/>
              <a:t>Data Center</a:t>
            </a:r>
          </a:p>
        </p:txBody>
      </p:sp>
      <p:pic>
        <p:nvPicPr>
          <p:cNvPr id="48" name="Picture 47">
            <a:extLst>
              <a:ext uri="{FF2B5EF4-FFF2-40B4-BE49-F238E27FC236}">
                <a16:creationId xmlns="" xmlns:a16="http://schemas.microsoft.com/office/drawing/2014/main" id="{CBEA0994-CE8E-6841-9AD2-4D773A59E6ED}"/>
              </a:ext>
            </a:extLst>
          </p:cNvPr>
          <p:cNvPicPr>
            <a:picLocks noChangeAspect="1"/>
          </p:cNvPicPr>
          <p:nvPr/>
        </p:nvPicPr>
        <p:blipFill>
          <a:blip r:embed="rId6"/>
          <a:stretch>
            <a:fillRect/>
          </a:stretch>
        </p:blipFill>
        <p:spPr>
          <a:xfrm>
            <a:off x="5338202" y="2025173"/>
            <a:ext cx="412869" cy="471851"/>
          </a:xfrm>
          <a:prstGeom prst="rect">
            <a:avLst/>
          </a:prstGeom>
        </p:spPr>
      </p:pic>
      <p:sp>
        <p:nvSpPr>
          <p:cNvPr id="49" name="Rounded Rectangle 48">
            <a:extLst>
              <a:ext uri="{FF2B5EF4-FFF2-40B4-BE49-F238E27FC236}">
                <a16:creationId xmlns="" xmlns:a16="http://schemas.microsoft.com/office/drawing/2014/main" id="{D2866038-8BA9-F046-8E9F-818BDD41C18F}"/>
              </a:ext>
            </a:extLst>
          </p:cNvPr>
          <p:cNvSpPr/>
          <p:nvPr/>
        </p:nvSpPr>
        <p:spPr bwMode="gray">
          <a:xfrm>
            <a:off x="4356178" y="1722305"/>
            <a:ext cx="1901002" cy="3509019"/>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pic>
        <p:nvPicPr>
          <p:cNvPr id="50" name="Picture 49">
            <a:extLst>
              <a:ext uri="{FF2B5EF4-FFF2-40B4-BE49-F238E27FC236}">
                <a16:creationId xmlns="" xmlns:a16="http://schemas.microsoft.com/office/drawing/2014/main" id="{E3EFFE5C-0380-454F-80DF-3DB1736267BD}"/>
              </a:ext>
            </a:extLst>
          </p:cNvPr>
          <p:cNvPicPr>
            <a:picLocks noChangeAspect="1"/>
          </p:cNvPicPr>
          <p:nvPr/>
        </p:nvPicPr>
        <p:blipFill>
          <a:blip r:embed="rId6"/>
          <a:stretch>
            <a:fillRect/>
          </a:stretch>
        </p:blipFill>
        <p:spPr>
          <a:xfrm>
            <a:off x="4571031" y="3104673"/>
            <a:ext cx="412869" cy="471851"/>
          </a:xfrm>
          <a:prstGeom prst="rect">
            <a:avLst/>
          </a:prstGeom>
        </p:spPr>
      </p:pic>
      <p:sp>
        <p:nvSpPr>
          <p:cNvPr id="51" name="Rectangle 50">
            <a:extLst>
              <a:ext uri="{FF2B5EF4-FFF2-40B4-BE49-F238E27FC236}">
                <a16:creationId xmlns="" xmlns:a16="http://schemas.microsoft.com/office/drawing/2014/main" id="{8092BE88-F809-3C4B-9577-C0D102FEA944}"/>
              </a:ext>
            </a:extLst>
          </p:cNvPr>
          <p:cNvSpPr/>
          <p:nvPr/>
        </p:nvSpPr>
        <p:spPr>
          <a:xfrm>
            <a:off x="4863291" y="2518907"/>
            <a:ext cx="943242" cy="138499"/>
          </a:xfrm>
          <a:prstGeom prst="rect">
            <a:avLst/>
          </a:prstGeom>
        </p:spPr>
        <p:txBody>
          <a:bodyPr wrap="square" lIns="0" tIns="0" rIns="0" bIns="0">
            <a:spAutoFit/>
          </a:bodyPr>
          <a:lstStyle/>
          <a:p>
            <a:pPr algn="ctr"/>
            <a:r>
              <a:rPr lang="en-US" sz="900" dirty="0"/>
              <a:t>EBS OHS Web Tier</a:t>
            </a:r>
          </a:p>
        </p:txBody>
      </p:sp>
      <p:sp>
        <p:nvSpPr>
          <p:cNvPr id="52" name="Rectangle 51">
            <a:extLst>
              <a:ext uri="{FF2B5EF4-FFF2-40B4-BE49-F238E27FC236}">
                <a16:creationId xmlns="" xmlns:a16="http://schemas.microsoft.com/office/drawing/2014/main" id="{0623369A-F19A-B04D-AECC-9281003610EC}"/>
              </a:ext>
            </a:extLst>
          </p:cNvPr>
          <p:cNvSpPr/>
          <p:nvPr/>
        </p:nvSpPr>
        <p:spPr>
          <a:xfrm>
            <a:off x="4677792" y="1647059"/>
            <a:ext cx="1218283" cy="169277"/>
          </a:xfrm>
          <a:prstGeom prst="rect">
            <a:avLst/>
          </a:prstGeom>
          <a:solidFill>
            <a:schemeClr val="bg1"/>
          </a:solidFill>
        </p:spPr>
        <p:txBody>
          <a:bodyPr wrap="none" lIns="0" tIns="0" rIns="0" bIns="0" anchor="ctr">
            <a:spAutoFit/>
          </a:bodyPr>
          <a:lstStyle/>
          <a:p>
            <a:pPr algn="ctr"/>
            <a:r>
              <a:rPr lang="en-US" sz="1100" dirty="0"/>
              <a:t>Availability Domain-1</a:t>
            </a:r>
          </a:p>
        </p:txBody>
      </p:sp>
      <p:pic>
        <p:nvPicPr>
          <p:cNvPr id="53" name="Picture 52">
            <a:extLst>
              <a:ext uri="{FF2B5EF4-FFF2-40B4-BE49-F238E27FC236}">
                <a16:creationId xmlns="" xmlns:a16="http://schemas.microsoft.com/office/drawing/2014/main" id="{92E0C5F1-A5F2-CB48-A744-218826DDF49E}"/>
              </a:ext>
            </a:extLst>
          </p:cNvPr>
          <p:cNvPicPr>
            <a:picLocks noChangeAspect="1"/>
          </p:cNvPicPr>
          <p:nvPr/>
        </p:nvPicPr>
        <p:blipFill>
          <a:blip r:embed="rId6"/>
          <a:stretch>
            <a:fillRect/>
          </a:stretch>
        </p:blipFill>
        <p:spPr>
          <a:xfrm>
            <a:off x="5107973" y="3104673"/>
            <a:ext cx="412869" cy="471851"/>
          </a:xfrm>
          <a:prstGeom prst="rect">
            <a:avLst/>
          </a:prstGeom>
        </p:spPr>
      </p:pic>
      <p:sp>
        <p:nvSpPr>
          <p:cNvPr id="54" name="Rounded Rectangle 53">
            <a:extLst>
              <a:ext uri="{FF2B5EF4-FFF2-40B4-BE49-F238E27FC236}">
                <a16:creationId xmlns="" xmlns:a16="http://schemas.microsoft.com/office/drawing/2014/main" id="{DD2C0603-0E5F-2A49-BBA2-48C88703E6BE}"/>
              </a:ext>
            </a:extLst>
          </p:cNvPr>
          <p:cNvSpPr/>
          <p:nvPr/>
        </p:nvSpPr>
        <p:spPr bwMode="gray">
          <a:xfrm>
            <a:off x="4885791" y="1915318"/>
            <a:ext cx="882299" cy="831811"/>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900" dirty="0">
              <a:solidFill>
                <a:schemeClr val="bg1"/>
              </a:solidFill>
            </a:endParaRPr>
          </a:p>
        </p:txBody>
      </p:sp>
      <p:sp>
        <p:nvSpPr>
          <p:cNvPr id="55" name="Rounded Rectangle 54">
            <a:extLst>
              <a:ext uri="{FF2B5EF4-FFF2-40B4-BE49-F238E27FC236}">
                <a16:creationId xmlns="" xmlns:a16="http://schemas.microsoft.com/office/drawing/2014/main" id="{5AB05BD5-8759-5B40-90C1-A7F274F9B264}"/>
              </a:ext>
            </a:extLst>
          </p:cNvPr>
          <p:cNvSpPr/>
          <p:nvPr/>
        </p:nvSpPr>
        <p:spPr bwMode="gray">
          <a:xfrm>
            <a:off x="4500591" y="2918618"/>
            <a:ext cx="1626550" cy="1184242"/>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900" dirty="0">
              <a:solidFill>
                <a:schemeClr val="bg1"/>
              </a:solidFill>
            </a:endParaRPr>
          </a:p>
        </p:txBody>
      </p:sp>
      <p:sp>
        <p:nvSpPr>
          <p:cNvPr id="56" name="Rectangle 55">
            <a:extLst>
              <a:ext uri="{FF2B5EF4-FFF2-40B4-BE49-F238E27FC236}">
                <a16:creationId xmlns="" xmlns:a16="http://schemas.microsoft.com/office/drawing/2014/main" id="{C9DEA325-19AE-5347-A69B-C1527207A6FA}"/>
              </a:ext>
            </a:extLst>
          </p:cNvPr>
          <p:cNvSpPr/>
          <p:nvPr/>
        </p:nvSpPr>
        <p:spPr>
          <a:xfrm>
            <a:off x="4542394" y="3640969"/>
            <a:ext cx="469679" cy="415498"/>
          </a:xfrm>
          <a:prstGeom prst="rect">
            <a:avLst/>
          </a:prstGeom>
        </p:spPr>
        <p:txBody>
          <a:bodyPr wrap="none" lIns="0" tIns="0" rIns="0" bIns="0">
            <a:spAutoFit/>
          </a:bodyPr>
          <a:lstStyle/>
          <a:p>
            <a:pPr algn="ctr"/>
            <a:r>
              <a:rPr lang="en-US" sz="900" dirty="0"/>
              <a:t>EBS</a:t>
            </a:r>
          </a:p>
          <a:p>
            <a:pPr algn="ctr"/>
            <a:r>
              <a:rPr lang="en-US" sz="900" dirty="0"/>
              <a:t>Forms</a:t>
            </a:r>
          </a:p>
          <a:p>
            <a:pPr algn="ctr"/>
            <a:r>
              <a:rPr lang="en-US" sz="900" dirty="0"/>
              <a:t>&amp; Reports</a:t>
            </a:r>
          </a:p>
        </p:txBody>
      </p:sp>
      <p:sp>
        <p:nvSpPr>
          <p:cNvPr id="57" name="Rectangle 56">
            <a:extLst>
              <a:ext uri="{FF2B5EF4-FFF2-40B4-BE49-F238E27FC236}">
                <a16:creationId xmlns="" xmlns:a16="http://schemas.microsoft.com/office/drawing/2014/main" id="{B69CD978-7276-F74A-9BCF-D2515FF4DCF4}"/>
              </a:ext>
            </a:extLst>
          </p:cNvPr>
          <p:cNvSpPr/>
          <p:nvPr/>
        </p:nvSpPr>
        <p:spPr>
          <a:xfrm flipH="1">
            <a:off x="5027249" y="3637813"/>
            <a:ext cx="569561" cy="415498"/>
          </a:xfrm>
          <a:prstGeom prst="rect">
            <a:avLst/>
          </a:prstGeom>
        </p:spPr>
        <p:txBody>
          <a:bodyPr wrap="square" lIns="0" tIns="0" rIns="0" bIns="0">
            <a:spAutoFit/>
          </a:bodyPr>
          <a:lstStyle/>
          <a:p>
            <a:pPr algn="ctr"/>
            <a:r>
              <a:rPr lang="en-US" sz="900" dirty="0"/>
              <a:t>EBS</a:t>
            </a:r>
          </a:p>
          <a:p>
            <a:pPr algn="ctr"/>
            <a:r>
              <a:rPr lang="en-US" sz="900" dirty="0"/>
              <a:t>Concurrent</a:t>
            </a:r>
          </a:p>
          <a:p>
            <a:pPr algn="ctr"/>
            <a:r>
              <a:rPr lang="en-US" sz="900" dirty="0"/>
              <a:t>Manager</a:t>
            </a:r>
          </a:p>
        </p:txBody>
      </p:sp>
      <p:sp>
        <p:nvSpPr>
          <p:cNvPr id="58" name="Rectangle 57">
            <a:extLst>
              <a:ext uri="{FF2B5EF4-FFF2-40B4-BE49-F238E27FC236}">
                <a16:creationId xmlns="" xmlns:a16="http://schemas.microsoft.com/office/drawing/2014/main" id="{C41BA236-F28A-A74F-9D65-470914B3A62F}"/>
              </a:ext>
            </a:extLst>
          </p:cNvPr>
          <p:cNvSpPr/>
          <p:nvPr/>
        </p:nvSpPr>
        <p:spPr>
          <a:xfrm>
            <a:off x="4855159" y="2864948"/>
            <a:ext cx="902490" cy="138499"/>
          </a:xfrm>
          <a:prstGeom prst="rect">
            <a:avLst/>
          </a:prstGeom>
          <a:solidFill>
            <a:schemeClr val="bg1"/>
          </a:solidFill>
        </p:spPr>
        <p:txBody>
          <a:bodyPr wrap="none" lIns="0" tIns="0" rIns="0" bIns="0" anchor="ctr">
            <a:spAutoFit/>
          </a:bodyPr>
          <a:lstStyle/>
          <a:p>
            <a:pPr algn="ctr"/>
            <a:r>
              <a:rPr lang="en-US" sz="900" dirty="0"/>
              <a:t>Private App Subnet</a:t>
            </a:r>
          </a:p>
        </p:txBody>
      </p:sp>
      <p:sp>
        <p:nvSpPr>
          <p:cNvPr id="59" name="Rectangle 58">
            <a:extLst>
              <a:ext uri="{FF2B5EF4-FFF2-40B4-BE49-F238E27FC236}">
                <a16:creationId xmlns="" xmlns:a16="http://schemas.microsoft.com/office/drawing/2014/main" id="{8BB94316-42DA-154E-A0F8-126BE950DCDF}"/>
              </a:ext>
            </a:extLst>
          </p:cNvPr>
          <p:cNvSpPr/>
          <p:nvPr/>
        </p:nvSpPr>
        <p:spPr>
          <a:xfrm>
            <a:off x="4994111" y="1855517"/>
            <a:ext cx="641201" cy="138499"/>
          </a:xfrm>
          <a:prstGeom prst="rect">
            <a:avLst/>
          </a:prstGeom>
          <a:solidFill>
            <a:schemeClr val="bg1"/>
          </a:solidFill>
        </p:spPr>
        <p:txBody>
          <a:bodyPr wrap="none" lIns="0" tIns="0" rIns="0" bIns="0" anchor="ctr">
            <a:spAutoFit/>
          </a:bodyPr>
          <a:lstStyle/>
          <a:p>
            <a:pPr algn="ctr"/>
            <a:r>
              <a:rPr lang="en-US" sz="900" dirty="0"/>
              <a:t>Public Subnet</a:t>
            </a:r>
          </a:p>
        </p:txBody>
      </p:sp>
      <p:sp>
        <p:nvSpPr>
          <p:cNvPr id="60" name="Rounded Rectangle 59">
            <a:extLst>
              <a:ext uri="{FF2B5EF4-FFF2-40B4-BE49-F238E27FC236}">
                <a16:creationId xmlns="" xmlns:a16="http://schemas.microsoft.com/office/drawing/2014/main" id="{849A42F7-2161-304A-BF0D-A1809A82B3BF}"/>
              </a:ext>
            </a:extLst>
          </p:cNvPr>
          <p:cNvSpPr/>
          <p:nvPr/>
        </p:nvSpPr>
        <p:spPr bwMode="gray">
          <a:xfrm>
            <a:off x="4421945" y="4336099"/>
            <a:ext cx="1779638" cy="781473"/>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900" dirty="0">
              <a:solidFill>
                <a:schemeClr val="bg1"/>
              </a:solidFill>
            </a:endParaRPr>
          </a:p>
        </p:txBody>
      </p:sp>
      <p:sp>
        <p:nvSpPr>
          <p:cNvPr id="61" name="Rectangle 60">
            <a:extLst>
              <a:ext uri="{FF2B5EF4-FFF2-40B4-BE49-F238E27FC236}">
                <a16:creationId xmlns="" xmlns:a16="http://schemas.microsoft.com/office/drawing/2014/main" id="{7F3B49B1-D55B-994E-93BD-99A0BF92E598}"/>
              </a:ext>
            </a:extLst>
          </p:cNvPr>
          <p:cNvSpPr/>
          <p:nvPr/>
        </p:nvSpPr>
        <p:spPr>
          <a:xfrm>
            <a:off x="4743651" y="4265595"/>
            <a:ext cx="1144544" cy="138499"/>
          </a:xfrm>
          <a:prstGeom prst="rect">
            <a:avLst/>
          </a:prstGeom>
          <a:solidFill>
            <a:schemeClr val="bg1"/>
          </a:solidFill>
        </p:spPr>
        <p:txBody>
          <a:bodyPr wrap="none" lIns="0" tIns="0" rIns="0" bIns="0" anchor="ctr">
            <a:spAutoFit/>
          </a:bodyPr>
          <a:lstStyle/>
          <a:p>
            <a:pPr algn="ctr"/>
            <a:r>
              <a:rPr lang="en-US" sz="900" dirty="0"/>
              <a:t>Private DB+ADW Subnet</a:t>
            </a:r>
          </a:p>
        </p:txBody>
      </p:sp>
      <p:sp>
        <p:nvSpPr>
          <p:cNvPr id="62" name="Rectangle 61">
            <a:extLst>
              <a:ext uri="{FF2B5EF4-FFF2-40B4-BE49-F238E27FC236}">
                <a16:creationId xmlns="" xmlns:a16="http://schemas.microsoft.com/office/drawing/2014/main" id="{BB15196D-25C5-164D-A107-70818F090360}"/>
              </a:ext>
            </a:extLst>
          </p:cNvPr>
          <p:cNvSpPr/>
          <p:nvPr/>
        </p:nvSpPr>
        <p:spPr>
          <a:xfrm>
            <a:off x="4683445" y="4973655"/>
            <a:ext cx="721351" cy="138499"/>
          </a:xfrm>
          <a:prstGeom prst="rect">
            <a:avLst/>
          </a:prstGeom>
        </p:spPr>
        <p:txBody>
          <a:bodyPr wrap="none" lIns="0" tIns="0" rIns="0" bIns="0">
            <a:spAutoFit/>
          </a:bodyPr>
          <a:lstStyle/>
          <a:p>
            <a:pPr algn="ctr"/>
            <a:r>
              <a:rPr lang="en-US" sz="900" dirty="0"/>
              <a:t>2-Node RAC DB</a:t>
            </a:r>
          </a:p>
        </p:txBody>
      </p:sp>
      <p:pic>
        <p:nvPicPr>
          <p:cNvPr id="63" name="Picture 62">
            <a:extLst>
              <a:ext uri="{FF2B5EF4-FFF2-40B4-BE49-F238E27FC236}">
                <a16:creationId xmlns="" xmlns:a16="http://schemas.microsoft.com/office/drawing/2014/main" id="{72131B0F-9E4F-3244-BBAC-E6236AEB4A9E}"/>
              </a:ext>
            </a:extLst>
          </p:cNvPr>
          <p:cNvPicPr>
            <a:picLocks noChangeAspect="1"/>
          </p:cNvPicPr>
          <p:nvPr/>
        </p:nvPicPr>
        <p:blipFill>
          <a:blip r:embed="rId6"/>
          <a:stretch>
            <a:fillRect/>
          </a:stretch>
        </p:blipFill>
        <p:spPr>
          <a:xfrm>
            <a:off x="4919505" y="2025173"/>
            <a:ext cx="412869" cy="471851"/>
          </a:xfrm>
          <a:prstGeom prst="rect">
            <a:avLst/>
          </a:prstGeom>
        </p:spPr>
      </p:pic>
      <p:sp>
        <p:nvSpPr>
          <p:cNvPr id="64" name="Rectangle 63">
            <a:extLst>
              <a:ext uri="{FF2B5EF4-FFF2-40B4-BE49-F238E27FC236}">
                <a16:creationId xmlns="" xmlns:a16="http://schemas.microsoft.com/office/drawing/2014/main" id="{50A6C1C1-607D-FA4E-B0EC-1350FDD2F528}"/>
              </a:ext>
            </a:extLst>
          </p:cNvPr>
          <p:cNvSpPr/>
          <p:nvPr/>
        </p:nvSpPr>
        <p:spPr>
          <a:xfrm flipH="1">
            <a:off x="5573802" y="3638865"/>
            <a:ext cx="569561" cy="415498"/>
          </a:xfrm>
          <a:prstGeom prst="rect">
            <a:avLst/>
          </a:prstGeom>
        </p:spPr>
        <p:txBody>
          <a:bodyPr wrap="square" lIns="0" tIns="0" rIns="0" bIns="0">
            <a:spAutoFit/>
          </a:bodyPr>
          <a:lstStyle/>
          <a:p>
            <a:pPr algn="ctr"/>
            <a:r>
              <a:rPr lang="en-US" sz="900" dirty="0"/>
              <a:t>Data</a:t>
            </a:r>
          </a:p>
          <a:p>
            <a:pPr algn="ctr"/>
            <a:r>
              <a:rPr lang="en-US" sz="900" dirty="0"/>
              <a:t>Integration Service</a:t>
            </a:r>
          </a:p>
        </p:txBody>
      </p:sp>
      <p:cxnSp>
        <p:nvCxnSpPr>
          <p:cNvPr id="65" name="Straight Connector 64">
            <a:extLst>
              <a:ext uri="{FF2B5EF4-FFF2-40B4-BE49-F238E27FC236}">
                <a16:creationId xmlns="" xmlns:a16="http://schemas.microsoft.com/office/drawing/2014/main" id="{0C3219C0-F64E-034A-A421-F962448B2B97}"/>
              </a:ext>
            </a:extLst>
          </p:cNvPr>
          <p:cNvCxnSpPr>
            <a:cxnSpLocks/>
          </p:cNvCxnSpPr>
          <p:nvPr/>
        </p:nvCxnSpPr>
        <p:spPr>
          <a:xfrm>
            <a:off x="4989572" y="4702378"/>
            <a:ext cx="106593" cy="0"/>
          </a:xfrm>
          <a:prstGeom prst="line">
            <a:avLst/>
          </a:prstGeom>
          <a:ln w="1905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 xmlns:a16="http://schemas.microsoft.com/office/drawing/2014/main" id="{A1652F82-D674-A844-BE72-2300ED1C4CF6}"/>
              </a:ext>
            </a:extLst>
          </p:cNvPr>
          <p:cNvSpPr/>
          <p:nvPr/>
        </p:nvSpPr>
        <p:spPr>
          <a:xfrm>
            <a:off x="5781398" y="4960831"/>
            <a:ext cx="173124" cy="138499"/>
          </a:xfrm>
          <a:prstGeom prst="rect">
            <a:avLst/>
          </a:prstGeom>
        </p:spPr>
        <p:txBody>
          <a:bodyPr wrap="none" lIns="0" tIns="0" rIns="0" bIns="0">
            <a:spAutoFit/>
          </a:bodyPr>
          <a:lstStyle/>
          <a:p>
            <a:pPr algn="ctr"/>
            <a:r>
              <a:rPr lang="en-US" sz="900" dirty="0"/>
              <a:t>DW</a:t>
            </a:r>
          </a:p>
        </p:txBody>
      </p:sp>
      <p:pic>
        <p:nvPicPr>
          <p:cNvPr id="67" name="Picture 66">
            <a:extLst>
              <a:ext uri="{FF2B5EF4-FFF2-40B4-BE49-F238E27FC236}">
                <a16:creationId xmlns="" xmlns:a16="http://schemas.microsoft.com/office/drawing/2014/main" id="{CD27D326-3381-224E-BE10-9922491233C4}"/>
              </a:ext>
            </a:extLst>
          </p:cNvPr>
          <p:cNvPicPr>
            <a:picLocks noChangeAspect="1"/>
          </p:cNvPicPr>
          <p:nvPr/>
        </p:nvPicPr>
        <p:blipFill>
          <a:blip r:embed="rId6"/>
          <a:stretch>
            <a:fillRect/>
          </a:stretch>
        </p:blipFill>
        <p:spPr>
          <a:xfrm>
            <a:off x="7306295" y="2010912"/>
            <a:ext cx="412869" cy="471851"/>
          </a:xfrm>
          <a:prstGeom prst="rect">
            <a:avLst/>
          </a:prstGeom>
        </p:spPr>
      </p:pic>
      <p:sp>
        <p:nvSpPr>
          <p:cNvPr id="68" name="Rounded Rectangle 67">
            <a:extLst>
              <a:ext uri="{FF2B5EF4-FFF2-40B4-BE49-F238E27FC236}">
                <a16:creationId xmlns="" xmlns:a16="http://schemas.microsoft.com/office/drawing/2014/main" id="{1740CF1E-5CA0-0347-BAE6-92BEF9FC9FF8}"/>
              </a:ext>
            </a:extLst>
          </p:cNvPr>
          <p:cNvSpPr/>
          <p:nvPr/>
        </p:nvSpPr>
        <p:spPr bwMode="gray">
          <a:xfrm>
            <a:off x="6336146" y="1708044"/>
            <a:ext cx="1901002" cy="3509019"/>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pic>
        <p:nvPicPr>
          <p:cNvPr id="69" name="Picture 68">
            <a:extLst>
              <a:ext uri="{FF2B5EF4-FFF2-40B4-BE49-F238E27FC236}">
                <a16:creationId xmlns="" xmlns:a16="http://schemas.microsoft.com/office/drawing/2014/main" id="{253E6BA3-5809-BA46-B135-0966A33035B7}"/>
              </a:ext>
            </a:extLst>
          </p:cNvPr>
          <p:cNvPicPr>
            <a:picLocks noChangeAspect="1"/>
          </p:cNvPicPr>
          <p:nvPr/>
        </p:nvPicPr>
        <p:blipFill>
          <a:blip r:embed="rId6"/>
          <a:stretch>
            <a:fillRect/>
          </a:stretch>
        </p:blipFill>
        <p:spPr>
          <a:xfrm>
            <a:off x="6550999" y="3090412"/>
            <a:ext cx="412869" cy="471851"/>
          </a:xfrm>
          <a:prstGeom prst="rect">
            <a:avLst/>
          </a:prstGeom>
        </p:spPr>
      </p:pic>
      <p:sp>
        <p:nvSpPr>
          <p:cNvPr id="70" name="Rectangle 69">
            <a:extLst>
              <a:ext uri="{FF2B5EF4-FFF2-40B4-BE49-F238E27FC236}">
                <a16:creationId xmlns="" xmlns:a16="http://schemas.microsoft.com/office/drawing/2014/main" id="{49FA91AE-C200-D34B-8743-07D9FBA20C28}"/>
              </a:ext>
            </a:extLst>
          </p:cNvPr>
          <p:cNvSpPr/>
          <p:nvPr/>
        </p:nvSpPr>
        <p:spPr>
          <a:xfrm>
            <a:off x="6843259" y="2504646"/>
            <a:ext cx="943242" cy="138499"/>
          </a:xfrm>
          <a:prstGeom prst="rect">
            <a:avLst/>
          </a:prstGeom>
        </p:spPr>
        <p:txBody>
          <a:bodyPr wrap="square" lIns="0" tIns="0" rIns="0" bIns="0">
            <a:spAutoFit/>
          </a:bodyPr>
          <a:lstStyle/>
          <a:p>
            <a:pPr algn="ctr"/>
            <a:r>
              <a:rPr lang="en-US" sz="900" dirty="0"/>
              <a:t>EBS OHS Web Tier</a:t>
            </a:r>
          </a:p>
        </p:txBody>
      </p:sp>
      <p:sp>
        <p:nvSpPr>
          <p:cNvPr id="71" name="Rectangle 70">
            <a:extLst>
              <a:ext uri="{FF2B5EF4-FFF2-40B4-BE49-F238E27FC236}">
                <a16:creationId xmlns="" xmlns:a16="http://schemas.microsoft.com/office/drawing/2014/main" id="{5C652F95-375B-CA4E-929A-E12EDBB7F58E}"/>
              </a:ext>
            </a:extLst>
          </p:cNvPr>
          <p:cNvSpPr/>
          <p:nvPr/>
        </p:nvSpPr>
        <p:spPr>
          <a:xfrm>
            <a:off x="6657760" y="1632798"/>
            <a:ext cx="1218283" cy="169277"/>
          </a:xfrm>
          <a:prstGeom prst="rect">
            <a:avLst/>
          </a:prstGeom>
          <a:solidFill>
            <a:schemeClr val="bg1"/>
          </a:solidFill>
        </p:spPr>
        <p:txBody>
          <a:bodyPr wrap="none" lIns="0" tIns="0" rIns="0" bIns="0" anchor="ctr">
            <a:spAutoFit/>
          </a:bodyPr>
          <a:lstStyle/>
          <a:p>
            <a:pPr algn="ctr"/>
            <a:r>
              <a:rPr lang="en-US" sz="1100" dirty="0"/>
              <a:t>Availability Domain-2</a:t>
            </a:r>
          </a:p>
        </p:txBody>
      </p:sp>
      <p:pic>
        <p:nvPicPr>
          <p:cNvPr id="72" name="Picture 71">
            <a:extLst>
              <a:ext uri="{FF2B5EF4-FFF2-40B4-BE49-F238E27FC236}">
                <a16:creationId xmlns="" xmlns:a16="http://schemas.microsoft.com/office/drawing/2014/main" id="{A4F0BD04-532E-2F41-BA1E-CE1AD6947B87}"/>
              </a:ext>
            </a:extLst>
          </p:cNvPr>
          <p:cNvPicPr>
            <a:picLocks noChangeAspect="1"/>
          </p:cNvPicPr>
          <p:nvPr/>
        </p:nvPicPr>
        <p:blipFill>
          <a:blip r:embed="rId6"/>
          <a:stretch>
            <a:fillRect/>
          </a:stretch>
        </p:blipFill>
        <p:spPr>
          <a:xfrm>
            <a:off x="7087941" y="3090412"/>
            <a:ext cx="412869" cy="471851"/>
          </a:xfrm>
          <a:prstGeom prst="rect">
            <a:avLst/>
          </a:prstGeom>
        </p:spPr>
      </p:pic>
      <p:sp>
        <p:nvSpPr>
          <p:cNvPr id="73" name="Rounded Rectangle 72">
            <a:extLst>
              <a:ext uri="{FF2B5EF4-FFF2-40B4-BE49-F238E27FC236}">
                <a16:creationId xmlns="" xmlns:a16="http://schemas.microsoft.com/office/drawing/2014/main" id="{E9649679-73D2-514A-8654-B8BDD37A04AE}"/>
              </a:ext>
            </a:extLst>
          </p:cNvPr>
          <p:cNvSpPr/>
          <p:nvPr/>
        </p:nvSpPr>
        <p:spPr bwMode="gray">
          <a:xfrm>
            <a:off x="6786793" y="1901057"/>
            <a:ext cx="999708" cy="831811"/>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900" dirty="0">
              <a:solidFill>
                <a:schemeClr val="bg1"/>
              </a:solidFill>
            </a:endParaRPr>
          </a:p>
        </p:txBody>
      </p:sp>
      <p:sp>
        <p:nvSpPr>
          <p:cNvPr id="74" name="Rounded Rectangle 73">
            <a:extLst>
              <a:ext uri="{FF2B5EF4-FFF2-40B4-BE49-F238E27FC236}">
                <a16:creationId xmlns="" xmlns:a16="http://schemas.microsoft.com/office/drawing/2014/main" id="{A1ABE985-E6E1-A345-90DD-3C56CBDFB87E}"/>
              </a:ext>
            </a:extLst>
          </p:cNvPr>
          <p:cNvSpPr/>
          <p:nvPr/>
        </p:nvSpPr>
        <p:spPr bwMode="gray">
          <a:xfrm>
            <a:off x="6480559" y="2904357"/>
            <a:ext cx="1626550" cy="1184242"/>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900" dirty="0">
              <a:solidFill>
                <a:schemeClr val="bg1"/>
              </a:solidFill>
            </a:endParaRPr>
          </a:p>
        </p:txBody>
      </p:sp>
      <p:sp>
        <p:nvSpPr>
          <p:cNvPr id="75" name="Rectangle 74">
            <a:extLst>
              <a:ext uri="{FF2B5EF4-FFF2-40B4-BE49-F238E27FC236}">
                <a16:creationId xmlns="" xmlns:a16="http://schemas.microsoft.com/office/drawing/2014/main" id="{9BAEE3DB-6D62-9247-8D19-D9232A97A183}"/>
              </a:ext>
            </a:extLst>
          </p:cNvPr>
          <p:cNvSpPr/>
          <p:nvPr/>
        </p:nvSpPr>
        <p:spPr>
          <a:xfrm>
            <a:off x="6522362" y="3626708"/>
            <a:ext cx="469679" cy="415498"/>
          </a:xfrm>
          <a:prstGeom prst="rect">
            <a:avLst/>
          </a:prstGeom>
        </p:spPr>
        <p:txBody>
          <a:bodyPr wrap="none" lIns="0" tIns="0" rIns="0" bIns="0">
            <a:spAutoFit/>
          </a:bodyPr>
          <a:lstStyle/>
          <a:p>
            <a:pPr algn="ctr"/>
            <a:r>
              <a:rPr lang="en-US" sz="900" dirty="0"/>
              <a:t>EBS</a:t>
            </a:r>
          </a:p>
          <a:p>
            <a:pPr algn="ctr"/>
            <a:r>
              <a:rPr lang="en-US" sz="900" dirty="0"/>
              <a:t>Forms</a:t>
            </a:r>
          </a:p>
          <a:p>
            <a:pPr algn="ctr"/>
            <a:r>
              <a:rPr lang="en-US" sz="900" dirty="0"/>
              <a:t>&amp; Reports</a:t>
            </a:r>
          </a:p>
        </p:txBody>
      </p:sp>
      <p:sp>
        <p:nvSpPr>
          <p:cNvPr id="76" name="Rectangle 75">
            <a:extLst>
              <a:ext uri="{FF2B5EF4-FFF2-40B4-BE49-F238E27FC236}">
                <a16:creationId xmlns="" xmlns:a16="http://schemas.microsoft.com/office/drawing/2014/main" id="{2B1B958A-4483-F449-835F-AB94BBD6315C}"/>
              </a:ext>
            </a:extLst>
          </p:cNvPr>
          <p:cNvSpPr/>
          <p:nvPr/>
        </p:nvSpPr>
        <p:spPr>
          <a:xfrm flipH="1">
            <a:off x="7007217" y="3623552"/>
            <a:ext cx="569561" cy="415498"/>
          </a:xfrm>
          <a:prstGeom prst="rect">
            <a:avLst/>
          </a:prstGeom>
        </p:spPr>
        <p:txBody>
          <a:bodyPr wrap="square" lIns="0" tIns="0" rIns="0" bIns="0">
            <a:spAutoFit/>
          </a:bodyPr>
          <a:lstStyle/>
          <a:p>
            <a:pPr algn="ctr"/>
            <a:r>
              <a:rPr lang="en-US" sz="900" dirty="0"/>
              <a:t>EBS</a:t>
            </a:r>
          </a:p>
          <a:p>
            <a:pPr algn="ctr"/>
            <a:r>
              <a:rPr lang="en-US" sz="900" dirty="0"/>
              <a:t>Concurrent</a:t>
            </a:r>
          </a:p>
          <a:p>
            <a:pPr algn="ctr"/>
            <a:r>
              <a:rPr lang="en-US" sz="900" dirty="0"/>
              <a:t>Manager</a:t>
            </a:r>
          </a:p>
        </p:txBody>
      </p:sp>
      <p:sp>
        <p:nvSpPr>
          <p:cNvPr id="77" name="Rectangle 76">
            <a:extLst>
              <a:ext uri="{FF2B5EF4-FFF2-40B4-BE49-F238E27FC236}">
                <a16:creationId xmlns="" xmlns:a16="http://schemas.microsoft.com/office/drawing/2014/main" id="{37FB625D-0B30-EB4F-90A3-B16DB29BE261}"/>
              </a:ext>
            </a:extLst>
          </p:cNvPr>
          <p:cNvSpPr/>
          <p:nvPr/>
        </p:nvSpPr>
        <p:spPr>
          <a:xfrm>
            <a:off x="6835127" y="2850687"/>
            <a:ext cx="902490" cy="138499"/>
          </a:xfrm>
          <a:prstGeom prst="rect">
            <a:avLst/>
          </a:prstGeom>
          <a:solidFill>
            <a:schemeClr val="bg1"/>
          </a:solidFill>
        </p:spPr>
        <p:txBody>
          <a:bodyPr wrap="none" lIns="0" tIns="0" rIns="0" bIns="0" anchor="ctr">
            <a:spAutoFit/>
          </a:bodyPr>
          <a:lstStyle/>
          <a:p>
            <a:pPr algn="ctr"/>
            <a:r>
              <a:rPr lang="en-US" sz="900" dirty="0"/>
              <a:t>Private App Subnet</a:t>
            </a:r>
          </a:p>
        </p:txBody>
      </p:sp>
      <p:sp>
        <p:nvSpPr>
          <p:cNvPr id="78" name="Rectangle 77">
            <a:extLst>
              <a:ext uri="{FF2B5EF4-FFF2-40B4-BE49-F238E27FC236}">
                <a16:creationId xmlns="" xmlns:a16="http://schemas.microsoft.com/office/drawing/2014/main" id="{630214DF-87E6-8F41-B5F7-B1935479FAE7}"/>
              </a:ext>
            </a:extLst>
          </p:cNvPr>
          <p:cNvSpPr/>
          <p:nvPr/>
        </p:nvSpPr>
        <p:spPr>
          <a:xfrm>
            <a:off x="6974079" y="1841256"/>
            <a:ext cx="641201" cy="138499"/>
          </a:xfrm>
          <a:prstGeom prst="rect">
            <a:avLst/>
          </a:prstGeom>
          <a:solidFill>
            <a:schemeClr val="bg1"/>
          </a:solidFill>
        </p:spPr>
        <p:txBody>
          <a:bodyPr wrap="none" lIns="0" tIns="0" rIns="0" bIns="0" anchor="ctr">
            <a:spAutoFit/>
          </a:bodyPr>
          <a:lstStyle/>
          <a:p>
            <a:pPr algn="ctr"/>
            <a:r>
              <a:rPr lang="en-US" sz="900" dirty="0"/>
              <a:t>Public Subnet</a:t>
            </a:r>
          </a:p>
        </p:txBody>
      </p:sp>
      <p:sp>
        <p:nvSpPr>
          <p:cNvPr id="79" name="Rounded Rectangle 78">
            <a:extLst>
              <a:ext uri="{FF2B5EF4-FFF2-40B4-BE49-F238E27FC236}">
                <a16:creationId xmlns="" xmlns:a16="http://schemas.microsoft.com/office/drawing/2014/main" id="{460C1D63-BF13-2C45-9AF5-7F54673005DD}"/>
              </a:ext>
            </a:extLst>
          </p:cNvPr>
          <p:cNvSpPr/>
          <p:nvPr/>
        </p:nvSpPr>
        <p:spPr bwMode="gray">
          <a:xfrm>
            <a:off x="6401913" y="4321838"/>
            <a:ext cx="1779638" cy="781473"/>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900" dirty="0">
              <a:solidFill>
                <a:schemeClr val="bg1"/>
              </a:solidFill>
            </a:endParaRPr>
          </a:p>
        </p:txBody>
      </p:sp>
      <p:sp>
        <p:nvSpPr>
          <p:cNvPr id="80" name="Rectangle 79">
            <a:extLst>
              <a:ext uri="{FF2B5EF4-FFF2-40B4-BE49-F238E27FC236}">
                <a16:creationId xmlns="" xmlns:a16="http://schemas.microsoft.com/office/drawing/2014/main" id="{4D574620-898E-4646-B28E-E4075EB57B17}"/>
              </a:ext>
            </a:extLst>
          </p:cNvPr>
          <p:cNvSpPr/>
          <p:nvPr/>
        </p:nvSpPr>
        <p:spPr>
          <a:xfrm>
            <a:off x="6723619" y="4251334"/>
            <a:ext cx="1144544" cy="138499"/>
          </a:xfrm>
          <a:prstGeom prst="rect">
            <a:avLst/>
          </a:prstGeom>
          <a:solidFill>
            <a:schemeClr val="bg1"/>
          </a:solidFill>
        </p:spPr>
        <p:txBody>
          <a:bodyPr wrap="none" lIns="0" tIns="0" rIns="0" bIns="0" anchor="ctr">
            <a:spAutoFit/>
          </a:bodyPr>
          <a:lstStyle/>
          <a:p>
            <a:pPr algn="ctr"/>
            <a:r>
              <a:rPr lang="en-US" sz="900" dirty="0"/>
              <a:t>Private DB+ADW Subnet</a:t>
            </a:r>
          </a:p>
        </p:txBody>
      </p:sp>
      <p:sp>
        <p:nvSpPr>
          <p:cNvPr id="81" name="Rectangle 80">
            <a:extLst>
              <a:ext uri="{FF2B5EF4-FFF2-40B4-BE49-F238E27FC236}">
                <a16:creationId xmlns="" xmlns:a16="http://schemas.microsoft.com/office/drawing/2014/main" id="{4F246680-B77D-6C4B-BFC3-9A1B7AB4A89B}"/>
              </a:ext>
            </a:extLst>
          </p:cNvPr>
          <p:cNvSpPr/>
          <p:nvPr/>
        </p:nvSpPr>
        <p:spPr>
          <a:xfrm>
            <a:off x="6663413" y="4959394"/>
            <a:ext cx="721351" cy="138499"/>
          </a:xfrm>
          <a:prstGeom prst="rect">
            <a:avLst/>
          </a:prstGeom>
        </p:spPr>
        <p:txBody>
          <a:bodyPr wrap="none" lIns="0" tIns="0" rIns="0" bIns="0">
            <a:spAutoFit/>
          </a:bodyPr>
          <a:lstStyle/>
          <a:p>
            <a:pPr algn="ctr"/>
            <a:r>
              <a:rPr lang="en-US" sz="900" dirty="0"/>
              <a:t>2-Node RAC DB</a:t>
            </a:r>
          </a:p>
        </p:txBody>
      </p:sp>
      <p:pic>
        <p:nvPicPr>
          <p:cNvPr id="82" name="Picture 81">
            <a:extLst>
              <a:ext uri="{FF2B5EF4-FFF2-40B4-BE49-F238E27FC236}">
                <a16:creationId xmlns="" xmlns:a16="http://schemas.microsoft.com/office/drawing/2014/main" id="{EAF301C7-5FA0-2E4B-A248-5758B6EAC7C7}"/>
              </a:ext>
            </a:extLst>
          </p:cNvPr>
          <p:cNvPicPr>
            <a:picLocks noChangeAspect="1"/>
          </p:cNvPicPr>
          <p:nvPr/>
        </p:nvPicPr>
        <p:blipFill>
          <a:blip r:embed="rId6"/>
          <a:stretch>
            <a:fillRect/>
          </a:stretch>
        </p:blipFill>
        <p:spPr>
          <a:xfrm>
            <a:off x="6863848" y="2010912"/>
            <a:ext cx="412869" cy="471851"/>
          </a:xfrm>
          <a:prstGeom prst="rect">
            <a:avLst/>
          </a:prstGeom>
        </p:spPr>
      </p:pic>
      <p:sp>
        <p:nvSpPr>
          <p:cNvPr id="83" name="Rectangle 82">
            <a:extLst>
              <a:ext uri="{FF2B5EF4-FFF2-40B4-BE49-F238E27FC236}">
                <a16:creationId xmlns="" xmlns:a16="http://schemas.microsoft.com/office/drawing/2014/main" id="{9D4587D7-CDD6-834A-A4FE-AB068DE159DB}"/>
              </a:ext>
            </a:extLst>
          </p:cNvPr>
          <p:cNvSpPr/>
          <p:nvPr/>
        </p:nvSpPr>
        <p:spPr>
          <a:xfrm flipH="1">
            <a:off x="7553770" y="3624604"/>
            <a:ext cx="569561" cy="415498"/>
          </a:xfrm>
          <a:prstGeom prst="rect">
            <a:avLst/>
          </a:prstGeom>
        </p:spPr>
        <p:txBody>
          <a:bodyPr wrap="square" lIns="0" tIns="0" rIns="0" bIns="0">
            <a:spAutoFit/>
          </a:bodyPr>
          <a:lstStyle/>
          <a:p>
            <a:pPr algn="ctr"/>
            <a:r>
              <a:rPr lang="en-US" sz="900" dirty="0"/>
              <a:t>Data</a:t>
            </a:r>
          </a:p>
          <a:p>
            <a:pPr algn="ctr"/>
            <a:r>
              <a:rPr lang="en-US" sz="900" dirty="0"/>
              <a:t>Integration Service</a:t>
            </a:r>
          </a:p>
        </p:txBody>
      </p:sp>
      <p:sp>
        <p:nvSpPr>
          <p:cNvPr id="84" name="Rectangle 83">
            <a:extLst>
              <a:ext uri="{FF2B5EF4-FFF2-40B4-BE49-F238E27FC236}">
                <a16:creationId xmlns="" xmlns:a16="http://schemas.microsoft.com/office/drawing/2014/main" id="{5F67BD23-D210-B842-8E6F-178BA9B5AA42}"/>
              </a:ext>
            </a:extLst>
          </p:cNvPr>
          <p:cNvSpPr/>
          <p:nvPr/>
        </p:nvSpPr>
        <p:spPr>
          <a:xfrm>
            <a:off x="7761366" y="4946570"/>
            <a:ext cx="173124" cy="138499"/>
          </a:xfrm>
          <a:prstGeom prst="rect">
            <a:avLst/>
          </a:prstGeom>
        </p:spPr>
        <p:txBody>
          <a:bodyPr wrap="none" lIns="0" tIns="0" rIns="0" bIns="0">
            <a:spAutoFit/>
          </a:bodyPr>
          <a:lstStyle/>
          <a:p>
            <a:pPr algn="ctr"/>
            <a:r>
              <a:rPr lang="en-US" sz="900" dirty="0"/>
              <a:t>DW</a:t>
            </a:r>
          </a:p>
        </p:txBody>
      </p:sp>
      <p:sp>
        <p:nvSpPr>
          <p:cNvPr id="85" name="Rounded Rectangle 84">
            <a:extLst>
              <a:ext uri="{FF2B5EF4-FFF2-40B4-BE49-F238E27FC236}">
                <a16:creationId xmlns="" xmlns:a16="http://schemas.microsoft.com/office/drawing/2014/main" id="{48F751BE-CF0A-E741-A85E-351D78355EF5}"/>
              </a:ext>
            </a:extLst>
          </p:cNvPr>
          <p:cNvSpPr/>
          <p:nvPr/>
        </p:nvSpPr>
        <p:spPr bwMode="gray">
          <a:xfrm>
            <a:off x="9072434" y="1171697"/>
            <a:ext cx="2693563" cy="4935794"/>
          </a:xfrm>
          <a:prstGeom prst="roundRect">
            <a:avLst>
              <a:gd name="adj" fmla="val 3377"/>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86" name="Rounded Rectangle 85">
            <a:extLst>
              <a:ext uri="{FF2B5EF4-FFF2-40B4-BE49-F238E27FC236}">
                <a16:creationId xmlns="" xmlns:a16="http://schemas.microsoft.com/office/drawing/2014/main" id="{139B03AD-3E61-DE48-B5DE-167228815E81}"/>
              </a:ext>
            </a:extLst>
          </p:cNvPr>
          <p:cNvSpPr/>
          <p:nvPr/>
        </p:nvSpPr>
        <p:spPr bwMode="gray">
          <a:xfrm>
            <a:off x="9466134" y="1547124"/>
            <a:ext cx="2166547" cy="4369867"/>
          </a:xfrm>
          <a:prstGeom prst="roundRect">
            <a:avLst>
              <a:gd name="adj" fmla="val 3377"/>
            </a:avLst>
          </a:prstGeom>
          <a:noFill/>
          <a:ln w="15875">
            <a:solidFill>
              <a:schemeClr val="accent3"/>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87" name="Rectangle 86">
            <a:extLst>
              <a:ext uri="{FF2B5EF4-FFF2-40B4-BE49-F238E27FC236}">
                <a16:creationId xmlns="" xmlns:a16="http://schemas.microsoft.com/office/drawing/2014/main" id="{CE95BA06-4FB6-7845-8319-0AB67092FE4F}"/>
              </a:ext>
            </a:extLst>
          </p:cNvPr>
          <p:cNvSpPr/>
          <p:nvPr/>
        </p:nvSpPr>
        <p:spPr>
          <a:xfrm>
            <a:off x="9759732" y="1095066"/>
            <a:ext cx="1732437" cy="169277"/>
          </a:xfrm>
          <a:prstGeom prst="rect">
            <a:avLst/>
          </a:prstGeom>
          <a:solidFill>
            <a:schemeClr val="bg1"/>
          </a:solidFill>
        </p:spPr>
        <p:txBody>
          <a:bodyPr wrap="square" lIns="0" tIns="0" rIns="0" bIns="0" anchor="ctr">
            <a:spAutoFit/>
          </a:bodyPr>
          <a:lstStyle/>
          <a:p>
            <a:pPr algn="ctr"/>
            <a:r>
              <a:rPr lang="en-US" sz="1100" dirty="0"/>
              <a:t>OCI Data Center Region (PHX)</a:t>
            </a:r>
          </a:p>
        </p:txBody>
      </p:sp>
      <p:sp>
        <p:nvSpPr>
          <p:cNvPr id="88" name="Rectangle 87">
            <a:extLst>
              <a:ext uri="{FF2B5EF4-FFF2-40B4-BE49-F238E27FC236}">
                <a16:creationId xmlns="" xmlns:a16="http://schemas.microsoft.com/office/drawing/2014/main" id="{01F83FE5-54A2-A542-803F-7B49A4CA7B81}"/>
              </a:ext>
            </a:extLst>
          </p:cNvPr>
          <p:cNvSpPr/>
          <p:nvPr/>
        </p:nvSpPr>
        <p:spPr>
          <a:xfrm>
            <a:off x="9936739" y="1446610"/>
            <a:ext cx="1624304" cy="169277"/>
          </a:xfrm>
          <a:prstGeom prst="rect">
            <a:avLst/>
          </a:prstGeom>
          <a:solidFill>
            <a:schemeClr val="bg1"/>
          </a:solidFill>
        </p:spPr>
        <p:txBody>
          <a:bodyPr wrap="square" lIns="0" tIns="0" rIns="0" bIns="0" anchor="ctr">
            <a:spAutoFit/>
          </a:bodyPr>
          <a:lstStyle/>
          <a:p>
            <a:pPr algn="ctr"/>
            <a:r>
              <a:rPr lang="en-US" sz="1100" dirty="0"/>
              <a:t>Virtual Compute Network</a:t>
            </a:r>
          </a:p>
        </p:txBody>
      </p:sp>
      <p:pic>
        <p:nvPicPr>
          <p:cNvPr id="89" name="Picture 88">
            <a:extLst>
              <a:ext uri="{FF2B5EF4-FFF2-40B4-BE49-F238E27FC236}">
                <a16:creationId xmlns="" xmlns:a16="http://schemas.microsoft.com/office/drawing/2014/main" id="{513BFC8B-0989-D54A-9492-F3B2BE0C5ADC}"/>
              </a:ext>
            </a:extLst>
          </p:cNvPr>
          <p:cNvPicPr>
            <a:picLocks noChangeAspect="1"/>
          </p:cNvPicPr>
          <p:nvPr/>
        </p:nvPicPr>
        <p:blipFill>
          <a:blip r:embed="rId6">
            <a:duotone>
              <a:schemeClr val="bg2">
                <a:shade val="45000"/>
                <a:satMod val="135000"/>
              </a:schemeClr>
              <a:prstClr val="white"/>
            </a:duotone>
          </a:blip>
          <a:stretch>
            <a:fillRect/>
          </a:stretch>
        </p:blipFill>
        <p:spPr>
          <a:xfrm>
            <a:off x="10610868" y="2025173"/>
            <a:ext cx="412869" cy="471851"/>
          </a:xfrm>
          <a:prstGeom prst="rect">
            <a:avLst/>
          </a:prstGeom>
        </p:spPr>
      </p:pic>
      <p:sp>
        <p:nvSpPr>
          <p:cNvPr id="90" name="Rounded Rectangle 89">
            <a:extLst>
              <a:ext uri="{FF2B5EF4-FFF2-40B4-BE49-F238E27FC236}">
                <a16:creationId xmlns="" xmlns:a16="http://schemas.microsoft.com/office/drawing/2014/main" id="{9E5CAE1E-816A-8849-B9B6-1942693649AD}"/>
              </a:ext>
            </a:extLst>
          </p:cNvPr>
          <p:cNvSpPr/>
          <p:nvPr/>
        </p:nvSpPr>
        <p:spPr bwMode="gray">
          <a:xfrm>
            <a:off x="9628019" y="1722305"/>
            <a:ext cx="1901002" cy="3509019"/>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pic>
        <p:nvPicPr>
          <p:cNvPr id="91" name="Picture 90">
            <a:extLst>
              <a:ext uri="{FF2B5EF4-FFF2-40B4-BE49-F238E27FC236}">
                <a16:creationId xmlns="" xmlns:a16="http://schemas.microsoft.com/office/drawing/2014/main" id="{17D1D39D-5632-7B46-A313-99436EE29872}"/>
              </a:ext>
            </a:extLst>
          </p:cNvPr>
          <p:cNvPicPr>
            <a:picLocks noChangeAspect="1"/>
          </p:cNvPicPr>
          <p:nvPr/>
        </p:nvPicPr>
        <p:blipFill>
          <a:blip r:embed="rId6">
            <a:duotone>
              <a:schemeClr val="bg2">
                <a:shade val="45000"/>
                <a:satMod val="135000"/>
              </a:schemeClr>
              <a:prstClr val="white"/>
            </a:duotone>
          </a:blip>
          <a:stretch>
            <a:fillRect/>
          </a:stretch>
        </p:blipFill>
        <p:spPr>
          <a:xfrm>
            <a:off x="9842872" y="3104673"/>
            <a:ext cx="412869" cy="471851"/>
          </a:xfrm>
          <a:prstGeom prst="rect">
            <a:avLst/>
          </a:prstGeom>
        </p:spPr>
      </p:pic>
      <p:sp>
        <p:nvSpPr>
          <p:cNvPr id="92" name="Rectangle 91">
            <a:extLst>
              <a:ext uri="{FF2B5EF4-FFF2-40B4-BE49-F238E27FC236}">
                <a16:creationId xmlns="" xmlns:a16="http://schemas.microsoft.com/office/drawing/2014/main" id="{2E2C71A3-7D45-D14E-9CAD-6096A4B5C860}"/>
              </a:ext>
            </a:extLst>
          </p:cNvPr>
          <p:cNvSpPr/>
          <p:nvPr/>
        </p:nvSpPr>
        <p:spPr>
          <a:xfrm>
            <a:off x="10135132" y="2518907"/>
            <a:ext cx="943242" cy="138499"/>
          </a:xfrm>
          <a:prstGeom prst="rect">
            <a:avLst/>
          </a:prstGeom>
        </p:spPr>
        <p:txBody>
          <a:bodyPr wrap="square" lIns="0" tIns="0" rIns="0" bIns="0">
            <a:spAutoFit/>
          </a:bodyPr>
          <a:lstStyle/>
          <a:p>
            <a:pPr algn="ctr"/>
            <a:r>
              <a:rPr lang="en-US" sz="900" dirty="0"/>
              <a:t>EBS OHS Web Tier</a:t>
            </a:r>
          </a:p>
        </p:txBody>
      </p:sp>
      <p:sp>
        <p:nvSpPr>
          <p:cNvPr id="93" name="Rectangle 92">
            <a:extLst>
              <a:ext uri="{FF2B5EF4-FFF2-40B4-BE49-F238E27FC236}">
                <a16:creationId xmlns="" xmlns:a16="http://schemas.microsoft.com/office/drawing/2014/main" id="{20B8D128-BABD-1E4C-AD84-DC2B745CDB2A}"/>
              </a:ext>
            </a:extLst>
          </p:cNvPr>
          <p:cNvSpPr/>
          <p:nvPr/>
        </p:nvSpPr>
        <p:spPr>
          <a:xfrm>
            <a:off x="9949633" y="1647059"/>
            <a:ext cx="1218283" cy="169277"/>
          </a:xfrm>
          <a:prstGeom prst="rect">
            <a:avLst/>
          </a:prstGeom>
          <a:solidFill>
            <a:schemeClr val="bg1"/>
          </a:solidFill>
        </p:spPr>
        <p:txBody>
          <a:bodyPr wrap="none" lIns="0" tIns="0" rIns="0" bIns="0" anchor="ctr">
            <a:spAutoFit/>
          </a:bodyPr>
          <a:lstStyle/>
          <a:p>
            <a:pPr algn="ctr"/>
            <a:r>
              <a:rPr lang="en-US" sz="1100" dirty="0"/>
              <a:t>Availability Domain-1</a:t>
            </a:r>
          </a:p>
        </p:txBody>
      </p:sp>
      <p:pic>
        <p:nvPicPr>
          <p:cNvPr id="94" name="Picture 93">
            <a:extLst>
              <a:ext uri="{FF2B5EF4-FFF2-40B4-BE49-F238E27FC236}">
                <a16:creationId xmlns="" xmlns:a16="http://schemas.microsoft.com/office/drawing/2014/main" id="{8775651A-0E50-D244-8B02-42AC1527212C}"/>
              </a:ext>
            </a:extLst>
          </p:cNvPr>
          <p:cNvPicPr>
            <a:picLocks noChangeAspect="1"/>
          </p:cNvPicPr>
          <p:nvPr/>
        </p:nvPicPr>
        <p:blipFill>
          <a:blip r:embed="rId6">
            <a:duotone>
              <a:schemeClr val="bg2">
                <a:shade val="45000"/>
                <a:satMod val="135000"/>
              </a:schemeClr>
              <a:prstClr val="white"/>
            </a:duotone>
          </a:blip>
          <a:stretch>
            <a:fillRect/>
          </a:stretch>
        </p:blipFill>
        <p:spPr>
          <a:xfrm>
            <a:off x="10379814" y="3104673"/>
            <a:ext cx="412869" cy="471851"/>
          </a:xfrm>
          <a:prstGeom prst="rect">
            <a:avLst/>
          </a:prstGeom>
        </p:spPr>
      </p:pic>
      <p:sp>
        <p:nvSpPr>
          <p:cNvPr id="95" name="Rounded Rectangle 94">
            <a:extLst>
              <a:ext uri="{FF2B5EF4-FFF2-40B4-BE49-F238E27FC236}">
                <a16:creationId xmlns="" xmlns:a16="http://schemas.microsoft.com/office/drawing/2014/main" id="{4DD5AA02-F4DB-AF4C-9F3F-F0EF325C5CCA}"/>
              </a:ext>
            </a:extLst>
          </p:cNvPr>
          <p:cNvSpPr/>
          <p:nvPr/>
        </p:nvSpPr>
        <p:spPr bwMode="gray">
          <a:xfrm>
            <a:off x="10113517" y="1915318"/>
            <a:ext cx="970529" cy="831811"/>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900" dirty="0">
              <a:solidFill>
                <a:schemeClr val="bg1"/>
              </a:solidFill>
            </a:endParaRPr>
          </a:p>
        </p:txBody>
      </p:sp>
      <p:sp>
        <p:nvSpPr>
          <p:cNvPr id="96" name="Rounded Rectangle 95">
            <a:extLst>
              <a:ext uri="{FF2B5EF4-FFF2-40B4-BE49-F238E27FC236}">
                <a16:creationId xmlns="" xmlns:a16="http://schemas.microsoft.com/office/drawing/2014/main" id="{CEBE24BC-26AE-2342-BCE0-B890B26595E8}"/>
              </a:ext>
            </a:extLst>
          </p:cNvPr>
          <p:cNvSpPr/>
          <p:nvPr/>
        </p:nvSpPr>
        <p:spPr bwMode="gray">
          <a:xfrm>
            <a:off x="9772432" y="2918618"/>
            <a:ext cx="1626550" cy="1184242"/>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900" dirty="0">
              <a:solidFill>
                <a:schemeClr val="bg1"/>
              </a:solidFill>
            </a:endParaRPr>
          </a:p>
        </p:txBody>
      </p:sp>
      <p:sp>
        <p:nvSpPr>
          <p:cNvPr id="97" name="Rectangle 96">
            <a:extLst>
              <a:ext uri="{FF2B5EF4-FFF2-40B4-BE49-F238E27FC236}">
                <a16:creationId xmlns="" xmlns:a16="http://schemas.microsoft.com/office/drawing/2014/main" id="{051A0D36-86D6-594E-9F4C-BD19365AEA3E}"/>
              </a:ext>
            </a:extLst>
          </p:cNvPr>
          <p:cNvSpPr/>
          <p:nvPr/>
        </p:nvSpPr>
        <p:spPr>
          <a:xfrm>
            <a:off x="9814235" y="3640969"/>
            <a:ext cx="469679" cy="415498"/>
          </a:xfrm>
          <a:prstGeom prst="rect">
            <a:avLst/>
          </a:prstGeom>
        </p:spPr>
        <p:txBody>
          <a:bodyPr wrap="none" lIns="0" tIns="0" rIns="0" bIns="0">
            <a:spAutoFit/>
          </a:bodyPr>
          <a:lstStyle/>
          <a:p>
            <a:pPr algn="ctr"/>
            <a:r>
              <a:rPr lang="en-US" sz="900" dirty="0"/>
              <a:t>EBS</a:t>
            </a:r>
          </a:p>
          <a:p>
            <a:pPr algn="ctr"/>
            <a:r>
              <a:rPr lang="en-US" sz="900" dirty="0"/>
              <a:t>Forms</a:t>
            </a:r>
          </a:p>
          <a:p>
            <a:pPr algn="ctr"/>
            <a:r>
              <a:rPr lang="en-US" sz="900" dirty="0"/>
              <a:t>&amp; Reports</a:t>
            </a:r>
          </a:p>
        </p:txBody>
      </p:sp>
      <p:sp>
        <p:nvSpPr>
          <p:cNvPr id="98" name="Rectangle 97">
            <a:extLst>
              <a:ext uri="{FF2B5EF4-FFF2-40B4-BE49-F238E27FC236}">
                <a16:creationId xmlns="" xmlns:a16="http://schemas.microsoft.com/office/drawing/2014/main" id="{B49C3BFA-297C-8E48-8894-D1FA7F3BAF88}"/>
              </a:ext>
            </a:extLst>
          </p:cNvPr>
          <p:cNvSpPr/>
          <p:nvPr/>
        </p:nvSpPr>
        <p:spPr>
          <a:xfrm flipH="1">
            <a:off x="10299090" y="3637813"/>
            <a:ext cx="569561" cy="415498"/>
          </a:xfrm>
          <a:prstGeom prst="rect">
            <a:avLst/>
          </a:prstGeom>
        </p:spPr>
        <p:txBody>
          <a:bodyPr wrap="square" lIns="0" tIns="0" rIns="0" bIns="0">
            <a:spAutoFit/>
          </a:bodyPr>
          <a:lstStyle/>
          <a:p>
            <a:pPr algn="ctr"/>
            <a:r>
              <a:rPr lang="en-US" sz="900" dirty="0"/>
              <a:t>EBS</a:t>
            </a:r>
          </a:p>
          <a:p>
            <a:pPr algn="ctr"/>
            <a:r>
              <a:rPr lang="en-US" sz="900" dirty="0"/>
              <a:t>Concurrent</a:t>
            </a:r>
          </a:p>
          <a:p>
            <a:pPr algn="ctr"/>
            <a:r>
              <a:rPr lang="en-US" sz="900" dirty="0"/>
              <a:t>Manager</a:t>
            </a:r>
          </a:p>
        </p:txBody>
      </p:sp>
      <p:sp>
        <p:nvSpPr>
          <p:cNvPr id="99" name="Rectangle 98">
            <a:extLst>
              <a:ext uri="{FF2B5EF4-FFF2-40B4-BE49-F238E27FC236}">
                <a16:creationId xmlns="" xmlns:a16="http://schemas.microsoft.com/office/drawing/2014/main" id="{B7027499-6B89-4749-91B3-F12225C03F46}"/>
              </a:ext>
            </a:extLst>
          </p:cNvPr>
          <p:cNvSpPr/>
          <p:nvPr/>
        </p:nvSpPr>
        <p:spPr>
          <a:xfrm>
            <a:off x="10127000" y="2864948"/>
            <a:ext cx="902490" cy="138499"/>
          </a:xfrm>
          <a:prstGeom prst="rect">
            <a:avLst/>
          </a:prstGeom>
          <a:solidFill>
            <a:schemeClr val="bg1"/>
          </a:solidFill>
        </p:spPr>
        <p:txBody>
          <a:bodyPr wrap="none" lIns="0" tIns="0" rIns="0" bIns="0" anchor="ctr">
            <a:spAutoFit/>
          </a:bodyPr>
          <a:lstStyle/>
          <a:p>
            <a:pPr algn="ctr"/>
            <a:r>
              <a:rPr lang="en-US" sz="900" dirty="0"/>
              <a:t>Private App Subnet</a:t>
            </a:r>
          </a:p>
        </p:txBody>
      </p:sp>
      <p:sp>
        <p:nvSpPr>
          <p:cNvPr id="100" name="Rectangle 99">
            <a:extLst>
              <a:ext uri="{FF2B5EF4-FFF2-40B4-BE49-F238E27FC236}">
                <a16:creationId xmlns="" xmlns:a16="http://schemas.microsoft.com/office/drawing/2014/main" id="{537A40BC-362F-A648-8F21-DDACDAA759D9}"/>
              </a:ext>
            </a:extLst>
          </p:cNvPr>
          <p:cNvSpPr/>
          <p:nvPr/>
        </p:nvSpPr>
        <p:spPr>
          <a:xfrm>
            <a:off x="10265952" y="1855517"/>
            <a:ext cx="641201" cy="138499"/>
          </a:xfrm>
          <a:prstGeom prst="rect">
            <a:avLst/>
          </a:prstGeom>
          <a:solidFill>
            <a:schemeClr val="bg1"/>
          </a:solidFill>
        </p:spPr>
        <p:txBody>
          <a:bodyPr wrap="none" lIns="0" tIns="0" rIns="0" bIns="0" anchor="ctr">
            <a:spAutoFit/>
          </a:bodyPr>
          <a:lstStyle/>
          <a:p>
            <a:pPr algn="ctr"/>
            <a:r>
              <a:rPr lang="en-US" sz="900" dirty="0"/>
              <a:t>Public Subnet</a:t>
            </a:r>
          </a:p>
        </p:txBody>
      </p:sp>
      <p:sp>
        <p:nvSpPr>
          <p:cNvPr id="101" name="Rounded Rectangle 100">
            <a:extLst>
              <a:ext uri="{FF2B5EF4-FFF2-40B4-BE49-F238E27FC236}">
                <a16:creationId xmlns="" xmlns:a16="http://schemas.microsoft.com/office/drawing/2014/main" id="{60CCCC3A-84E8-364F-AD83-4062897469D3}"/>
              </a:ext>
            </a:extLst>
          </p:cNvPr>
          <p:cNvSpPr/>
          <p:nvPr/>
        </p:nvSpPr>
        <p:spPr bwMode="gray">
          <a:xfrm>
            <a:off x="9693786" y="4336099"/>
            <a:ext cx="1779638" cy="781473"/>
          </a:xfrm>
          <a:prstGeom prst="roundRect">
            <a:avLst>
              <a:gd name="adj" fmla="val 669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900" dirty="0">
              <a:solidFill>
                <a:schemeClr val="bg1"/>
              </a:solidFill>
            </a:endParaRPr>
          </a:p>
        </p:txBody>
      </p:sp>
      <p:sp>
        <p:nvSpPr>
          <p:cNvPr id="102" name="Rectangle 101">
            <a:extLst>
              <a:ext uri="{FF2B5EF4-FFF2-40B4-BE49-F238E27FC236}">
                <a16:creationId xmlns="" xmlns:a16="http://schemas.microsoft.com/office/drawing/2014/main" id="{69C121F5-6AC6-7F47-918C-56A7826F2F38}"/>
              </a:ext>
            </a:extLst>
          </p:cNvPr>
          <p:cNvSpPr/>
          <p:nvPr/>
        </p:nvSpPr>
        <p:spPr>
          <a:xfrm>
            <a:off x="10015492" y="4265595"/>
            <a:ext cx="1144544" cy="138499"/>
          </a:xfrm>
          <a:prstGeom prst="rect">
            <a:avLst/>
          </a:prstGeom>
          <a:solidFill>
            <a:schemeClr val="bg1"/>
          </a:solidFill>
        </p:spPr>
        <p:txBody>
          <a:bodyPr wrap="none" lIns="0" tIns="0" rIns="0" bIns="0" anchor="ctr">
            <a:spAutoFit/>
          </a:bodyPr>
          <a:lstStyle/>
          <a:p>
            <a:pPr algn="ctr"/>
            <a:r>
              <a:rPr lang="en-US" sz="900" dirty="0"/>
              <a:t>Private DB+ADW Subnet</a:t>
            </a:r>
          </a:p>
        </p:txBody>
      </p:sp>
      <p:sp>
        <p:nvSpPr>
          <p:cNvPr id="103" name="Rectangle 102">
            <a:extLst>
              <a:ext uri="{FF2B5EF4-FFF2-40B4-BE49-F238E27FC236}">
                <a16:creationId xmlns="" xmlns:a16="http://schemas.microsoft.com/office/drawing/2014/main" id="{7FF0DDEF-56DB-0447-B25E-FD68C24BAD2A}"/>
              </a:ext>
            </a:extLst>
          </p:cNvPr>
          <p:cNvSpPr/>
          <p:nvPr/>
        </p:nvSpPr>
        <p:spPr>
          <a:xfrm>
            <a:off x="9955286" y="4973655"/>
            <a:ext cx="721351" cy="138499"/>
          </a:xfrm>
          <a:prstGeom prst="rect">
            <a:avLst/>
          </a:prstGeom>
        </p:spPr>
        <p:txBody>
          <a:bodyPr wrap="none" lIns="0" tIns="0" rIns="0" bIns="0">
            <a:spAutoFit/>
          </a:bodyPr>
          <a:lstStyle/>
          <a:p>
            <a:pPr algn="ctr"/>
            <a:r>
              <a:rPr lang="en-US" sz="900" dirty="0"/>
              <a:t>2-Node RAC DB</a:t>
            </a:r>
          </a:p>
        </p:txBody>
      </p:sp>
      <p:pic>
        <p:nvPicPr>
          <p:cNvPr id="104" name="Picture 103">
            <a:extLst>
              <a:ext uri="{FF2B5EF4-FFF2-40B4-BE49-F238E27FC236}">
                <a16:creationId xmlns="" xmlns:a16="http://schemas.microsoft.com/office/drawing/2014/main" id="{E3F054D5-65C6-1240-B836-B1C234D60D0E}"/>
              </a:ext>
            </a:extLst>
          </p:cNvPr>
          <p:cNvPicPr>
            <a:picLocks noChangeAspect="1"/>
          </p:cNvPicPr>
          <p:nvPr/>
        </p:nvPicPr>
        <p:blipFill>
          <a:blip r:embed="rId6">
            <a:duotone>
              <a:schemeClr val="bg2">
                <a:shade val="45000"/>
                <a:satMod val="135000"/>
              </a:schemeClr>
              <a:prstClr val="white"/>
            </a:duotone>
          </a:blip>
          <a:stretch>
            <a:fillRect/>
          </a:stretch>
        </p:blipFill>
        <p:spPr>
          <a:xfrm>
            <a:off x="10165946" y="2025173"/>
            <a:ext cx="412869" cy="471851"/>
          </a:xfrm>
          <a:prstGeom prst="rect">
            <a:avLst/>
          </a:prstGeom>
        </p:spPr>
      </p:pic>
      <p:sp>
        <p:nvSpPr>
          <p:cNvPr id="105" name="Rectangle 104">
            <a:extLst>
              <a:ext uri="{FF2B5EF4-FFF2-40B4-BE49-F238E27FC236}">
                <a16:creationId xmlns="" xmlns:a16="http://schemas.microsoft.com/office/drawing/2014/main" id="{7738A5D7-D938-EE4A-A3FD-2E322DFC3EBA}"/>
              </a:ext>
            </a:extLst>
          </p:cNvPr>
          <p:cNvSpPr/>
          <p:nvPr/>
        </p:nvSpPr>
        <p:spPr>
          <a:xfrm flipH="1">
            <a:off x="10845643" y="3638865"/>
            <a:ext cx="569561" cy="415498"/>
          </a:xfrm>
          <a:prstGeom prst="rect">
            <a:avLst/>
          </a:prstGeom>
        </p:spPr>
        <p:txBody>
          <a:bodyPr wrap="square" lIns="0" tIns="0" rIns="0" bIns="0">
            <a:spAutoFit/>
          </a:bodyPr>
          <a:lstStyle/>
          <a:p>
            <a:pPr algn="ctr"/>
            <a:r>
              <a:rPr lang="en-US" sz="900" dirty="0"/>
              <a:t>Data</a:t>
            </a:r>
          </a:p>
          <a:p>
            <a:pPr algn="ctr"/>
            <a:r>
              <a:rPr lang="en-US" sz="900" dirty="0"/>
              <a:t>Integration Service</a:t>
            </a:r>
          </a:p>
        </p:txBody>
      </p:sp>
      <p:cxnSp>
        <p:nvCxnSpPr>
          <p:cNvPr id="106" name="Straight Connector 105">
            <a:extLst>
              <a:ext uri="{FF2B5EF4-FFF2-40B4-BE49-F238E27FC236}">
                <a16:creationId xmlns="" xmlns:a16="http://schemas.microsoft.com/office/drawing/2014/main" id="{72BB770C-C303-7A43-AFAA-D049764A9406}"/>
              </a:ext>
            </a:extLst>
          </p:cNvPr>
          <p:cNvCxnSpPr>
            <a:cxnSpLocks/>
          </p:cNvCxnSpPr>
          <p:nvPr/>
        </p:nvCxnSpPr>
        <p:spPr>
          <a:xfrm>
            <a:off x="10261413" y="4702378"/>
            <a:ext cx="106593" cy="0"/>
          </a:xfrm>
          <a:prstGeom prst="line">
            <a:avLst/>
          </a:prstGeom>
          <a:ln w="1905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07" name="Rectangle 106">
            <a:extLst>
              <a:ext uri="{FF2B5EF4-FFF2-40B4-BE49-F238E27FC236}">
                <a16:creationId xmlns="" xmlns:a16="http://schemas.microsoft.com/office/drawing/2014/main" id="{DDFF6714-DBE1-AB43-81E9-F636B669696A}"/>
              </a:ext>
            </a:extLst>
          </p:cNvPr>
          <p:cNvSpPr/>
          <p:nvPr/>
        </p:nvSpPr>
        <p:spPr>
          <a:xfrm>
            <a:off x="11027361" y="4960831"/>
            <a:ext cx="173124" cy="138499"/>
          </a:xfrm>
          <a:prstGeom prst="rect">
            <a:avLst/>
          </a:prstGeom>
        </p:spPr>
        <p:txBody>
          <a:bodyPr wrap="none" lIns="0" tIns="0" rIns="0" bIns="0">
            <a:spAutoFit/>
          </a:bodyPr>
          <a:lstStyle/>
          <a:p>
            <a:pPr algn="ctr"/>
            <a:r>
              <a:rPr lang="en-US" sz="900" dirty="0"/>
              <a:t>DW</a:t>
            </a:r>
          </a:p>
        </p:txBody>
      </p:sp>
      <p:sp>
        <p:nvSpPr>
          <p:cNvPr id="108" name="Rectangle 107">
            <a:extLst>
              <a:ext uri="{FF2B5EF4-FFF2-40B4-BE49-F238E27FC236}">
                <a16:creationId xmlns="" xmlns:a16="http://schemas.microsoft.com/office/drawing/2014/main" id="{0E84D13C-314B-5449-9A52-1B4BEB63546F}"/>
              </a:ext>
            </a:extLst>
          </p:cNvPr>
          <p:cNvSpPr/>
          <p:nvPr/>
        </p:nvSpPr>
        <p:spPr>
          <a:xfrm>
            <a:off x="3593041" y="1766266"/>
            <a:ext cx="411971" cy="415498"/>
          </a:xfrm>
          <a:prstGeom prst="rect">
            <a:avLst/>
          </a:prstGeom>
          <a:solidFill>
            <a:schemeClr val="bg1"/>
          </a:solidFill>
        </p:spPr>
        <p:txBody>
          <a:bodyPr wrap="none" lIns="0" tIns="0" rIns="0" bIns="0">
            <a:spAutoFit/>
          </a:bodyPr>
          <a:lstStyle/>
          <a:p>
            <a:pPr algn="ctr"/>
            <a:r>
              <a:rPr lang="en-US" sz="900" dirty="0"/>
              <a:t>Internet</a:t>
            </a:r>
          </a:p>
          <a:p>
            <a:pPr algn="ctr"/>
            <a:r>
              <a:rPr lang="en-US" sz="900" dirty="0"/>
              <a:t>Routing</a:t>
            </a:r>
          </a:p>
          <a:p>
            <a:pPr algn="ctr"/>
            <a:r>
              <a:rPr lang="en-US" sz="900" dirty="0"/>
              <a:t>Gateway</a:t>
            </a:r>
          </a:p>
        </p:txBody>
      </p:sp>
      <p:sp>
        <p:nvSpPr>
          <p:cNvPr id="109" name="Rectangle 108">
            <a:extLst>
              <a:ext uri="{FF2B5EF4-FFF2-40B4-BE49-F238E27FC236}">
                <a16:creationId xmlns="" xmlns:a16="http://schemas.microsoft.com/office/drawing/2014/main" id="{DC963350-EC3A-5A4E-AF37-3E01831081B7}"/>
              </a:ext>
            </a:extLst>
          </p:cNvPr>
          <p:cNvSpPr/>
          <p:nvPr/>
        </p:nvSpPr>
        <p:spPr>
          <a:xfrm>
            <a:off x="8868766" y="2907908"/>
            <a:ext cx="411971" cy="415498"/>
          </a:xfrm>
          <a:prstGeom prst="rect">
            <a:avLst/>
          </a:prstGeom>
          <a:solidFill>
            <a:schemeClr val="bg1"/>
          </a:solidFill>
        </p:spPr>
        <p:txBody>
          <a:bodyPr wrap="none" lIns="0" tIns="0" rIns="0" bIns="0">
            <a:spAutoFit/>
          </a:bodyPr>
          <a:lstStyle/>
          <a:p>
            <a:pPr algn="ctr"/>
            <a:r>
              <a:rPr lang="en-US" sz="900" dirty="0"/>
              <a:t>Dynamic</a:t>
            </a:r>
          </a:p>
          <a:p>
            <a:pPr algn="ctr"/>
            <a:r>
              <a:rPr lang="en-US" sz="900" dirty="0"/>
              <a:t>Routing</a:t>
            </a:r>
          </a:p>
          <a:p>
            <a:pPr algn="ctr"/>
            <a:r>
              <a:rPr lang="en-US" sz="900" dirty="0"/>
              <a:t>Gateway</a:t>
            </a:r>
          </a:p>
        </p:txBody>
      </p:sp>
      <p:sp>
        <p:nvSpPr>
          <p:cNvPr id="110" name="Rectangle 109">
            <a:extLst>
              <a:ext uri="{FF2B5EF4-FFF2-40B4-BE49-F238E27FC236}">
                <a16:creationId xmlns="" xmlns:a16="http://schemas.microsoft.com/office/drawing/2014/main" id="{8E877CAE-A9F4-304A-BAE9-E02103B618AA}"/>
              </a:ext>
            </a:extLst>
          </p:cNvPr>
          <p:cNvSpPr/>
          <p:nvPr/>
        </p:nvSpPr>
        <p:spPr>
          <a:xfrm>
            <a:off x="1899659" y="4067803"/>
            <a:ext cx="421590" cy="276999"/>
          </a:xfrm>
          <a:prstGeom prst="rect">
            <a:avLst/>
          </a:prstGeom>
          <a:solidFill>
            <a:schemeClr val="bg1"/>
          </a:solidFill>
        </p:spPr>
        <p:txBody>
          <a:bodyPr wrap="none" lIns="0" tIns="0" rIns="0" bIns="0" anchor="ctr">
            <a:spAutoFit/>
          </a:bodyPr>
          <a:lstStyle/>
          <a:p>
            <a:pPr algn="ctr"/>
            <a:r>
              <a:rPr lang="en-US" sz="900" dirty="0"/>
              <a:t>Analytics</a:t>
            </a:r>
          </a:p>
          <a:p>
            <a:pPr algn="ctr"/>
            <a:r>
              <a:rPr lang="en-US" sz="900" dirty="0"/>
              <a:t>Cloud</a:t>
            </a:r>
          </a:p>
        </p:txBody>
      </p:sp>
      <p:sp>
        <p:nvSpPr>
          <p:cNvPr id="111" name="Rounded Rectangle 110">
            <a:extLst>
              <a:ext uri="{FF2B5EF4-FFF2-40B4-BE49-F238E27FC236}">
                <a16:creationId xmlns="" xmlns:a16="http://schemas.microsoft.com/office/drawing/2014/main" id="{2D55D343-768E-0140-9B8F-D80624009F61}"/>
              </a:ext>
            </a:extLst>
          </p:cNvPr>
          <p:cNvSpPr/>
          <p:nvPr/>
        </p:nvSpPr>
        <p:spPr bwMode="gray">
          <a:xfrm>
            <a:off x="1662418" y="3332087"/>
            <a:ext cx="896073" cy="2768728"/>
          </a:xfrm>
          <a:prstGeom prst="roundRect">
            <a:avLst>
              <a:gd name="adj" fmla="val 11912"/>
            </a:avLst>
          </a:prstGeom>
          <a:noFill/>
          <a:ln w="15875">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112" name="Rectangle 111">
            <a:extLst>
              <a:ext uri="{FF2B5EF4-FFF2-40B4-BE49-F238E27FC236}">
                <a16:creationId xmlns="" xmlns:a16="http://schemas.microsoft.com/office/drawing/2014/main" id="{1AC02D0C-8FC2-314F-B5C3-B0E28EE2A2BD}"/>
              </a:ext>
            </a:extLst>
          </p:cNvPr>
          <p:cNvSpPr/>
          <p:nvPr/>
        </p:nvSpPr>
        <p:spPr>
          <a:xfrm>
            <a:off x="1742932" y="3255457"/>
            <a:ext cx="742497" cy="169277"/>
          </a:xfrm>
          <a:prstGeom prst="rect">
            <a:avLst/>
          </a:prstGeom>
          <a:solidFill>
            <a:schemeClr val="bg1"/>
          </a:solidFill>
        </p:spPr>
        <p:txBody>
          <a:bodyPr wrap="square" lIns="0" tIns="0" rIns="0" bIns="0" anchor="ctr">
            <a:spAutoFit/>
          </a:bodyPr>
          <a:lstStyle/>
          <a:p>
            <a:pPr algn="ctr"/>
            <a:r>
              <a:rPr lang="en-US" sz="1100" dirty="0"/>
              <a:t>Classic (ASH)</a:t>
            </a:r>
          </a:p>
        </p:txBody>
      </p:sp>
      <p:cxnSp>
        <p:nvCxnSpPr>
          <p:cNvPr id="113" name="Elbow Connector 112">
            <a:extLst>
              <a:ext uri="{FF2B5EF4-FFF2-40B4-BE49-F238E27FC236}">
                <a16:creationId xmlns="" xmlns:a16="http://schemas.microsoft.com/office/drawing/2014/main" id="{2E4047B7-B9A1-984F-BEA2-444535082C4B}"/>
              </a:ext>
            </a:extLst>
          </p:cNvPr>
          <p:cNvCxnSpPr>
            <a:cxnSpLocks/>
          </p:cNvCxnSpPr>
          <p:nvPr/>
        </p:nvCxnSpPr>
        <p:spPr>
          <a:xfrm rot="5400000" flipH="1" flipV="1">
            <a:off x="2545893" y="2194397"/>
            <a:ext cx="629348" cy="1492773"/>
          </a:xfrm>
          <a:prstGeom prst="bentConnector2">
            <a:avLst/>
          </a:prstGeom>
          <a:ln w="12700">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Rectangle 113">
            <a:extLst>
              <a:ext uri="{FF2B5EF4-FFF2-40B4-BE49-F238E27FC236}">
                <a16:creationId xmlns="" xmlns:a16="http://schemas.microsoft.com/office/drawing/2014/main" id="{32B91412-B1F8-2C42-92A7-15EAB7F2D074}"/>
              </a:ext>
            </a:extLst>
          </p:cNvPr>
          <p:cNvSpPr/>
          <p:nvPr/>
        </p:nvSpPr>
        <p:spPr>
          <a:xfrm>
            <a:off x="1183968" y="2502300"/>
            <a:ext cx="578685" cy="276999"/>
          </a:xfrm>
          <a:prstGeom prst="rect">
            <a:avLst/>
          </a:prstGeom>
          <a:solidFill>
            <a:schemeClr val="bg1"/>
          </a:solidFill>
        </p:spPr>
        <p:txBody>
          <a:bodyPr wrap="none" lIns="0" tIns="0" rIns="0" bIns="0">
            <a:spAutoFit/>
          </a:bodyPr>
          <a:lstStyle/>
          <a:p>
            <a:pPr algn="ctr"/>
            <a:r>
              <a:rPr lang="en-US" sz="900" dirty="0"/>
              <a:t>10GBs</a:t>
            </a:r>
          </a:p>
          <a:p>
            <a:pPr algn="ctr"/>
            <a:r>
              <a:rPr lang="en-US" sz="900" dirty="0"/>
              <a:t>FastConnect</a:t>
            </a:r>
          </a:p>
        </p:txBody>
      </p:sp>
      <p:cxnSp>
        <p:nvCxnSpPr>
          <p:cNvPr id="115" name="Elbow Connector 114">
            <a:extLst>
              <a:ext uri="{FF2B5EF4-FFF2-40B4-BE49-F238E27FC236}">
                <a16:creationId xmlns="" xmlns:a16="http://schemas.microsoft.com/office/drawing/2014/main" id="{409CD706-EDDD-824E-B841-8D89684346F8}"/>
              </a:ext>
            </a:extLst>
          </p:cNvPr>
          <p:cNvCxnSpPr>
            <a:cxnSpLocks/>
          </p:cNvCxnSpPr>
          <p:nvPr/>
        </p:nvCxnSpPr>
        <p:spPr>
          <a:xfrm flipV="1">
            <a:off x="1311881" y="1508500"/>
            <a:ext cx="2309518" cy="3491"/>
          </a:xfrm>
          <a:prstGeom prst="bentConnector3">
            <a:avLst>
              <a:gd name="adj1" fmla="val 50000"/>
            </a:avLst>
          </a:prstGeom>
          <a:ln w="12700">
            <a:solidFill>
              <a:schemeClr val="accent2"/>
            </a:solidFill>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6" name="Rectangle 115">
            <a:extLst>
              <a:ext uri="{FF2B5EF4-FFF2-40B4-BE49-F238E27FC236}">
                <a16:creationId xmlns="" xmlns:a16="http://schemas.microsoft.com/office/drawing/2014/main" id="{139A4396-31D7-2345-BAEC-BF59D2517BDE}"/>
              </a:ext>
            </a:extLst>
          </p:cNvPr>
          <p:cNvSpPr/>
          <p:nvPr/>
        </p:nvSpPr>
        <p:spPr>
          <a:xfrm>
            <a:off x="260483" y="1733632"/>
            <a:ext cx="1187241" cy="143580"/>
          </a:xfrm>
          <a:prstGeom prst="rect">
            <a:avLst/>
          </a:prstGeom>
          <a:solidFill>
            <a:schemeClr val="bg1"/>
          </a:solidFill>
        </p:spPr>
        <p:txBody>
          <a:bodyPr wrap="square" lIns="0" tIns="0" rIns="0" bIns="0" anchor="ctr">
            <a:spAutoFit/>
          </a:bodyPr>
          <a:lstStyle/>
          <a:p>
            <a:pPr algn="ctr"/>
            <a:r>
              <a:rPr lang="en-US" sz="1100" dirty="0"/>
              <a:t>External Web Clients</a:t>
            </a:r>
          </a:p>
        </p:txBody>
      </p:sp>
      <p:sp>
        <p:nvSpPr>
          <p:cNvPr id="117" name="Rectangle 116">
            <a:extLst>
              <a:ext uri="{FF2B5EF4-FFF2-40B4-BE49-F238E27FC236}">
                <a16:creationId xmlns="" xmlns:a16="http://schemas.microsoft.com/office/drawing/2014/main" id="{C7236ED4-DED3-4040-9B34-30ADC82EE5FB}"/>
              </a:ext>
            </a:extLst>
          </p:cNvPr>
          <p:cNvSpPr/>
          <p:nvPr/>
        </p:nvSpPr>
        <p:spPr>
          <a:xfrm>
            <a:off x="1975001" y="5785402"/>
            <a:ext cx="270907" cy="276999"/>
          </a:xfrm>
          <a:prstGeom prst="rect">
            <a:avLst/>
          </a:prstGeom>
          <a:solidFill>
            <a:schemeClr val="bg1"/>
          </a:solidFill>
        </p:spPr>
        <p:txBody>
          <a:bodyPr wrap="none" lIns="0" tIns="0" rIns="0" bIns="0" anchor="ctr">
            <a:spAutoFit/>
          </a:bodyPr>
          <a:lstStyle/>
          <a:p>
            <a:pPr algn="ctr"/>
            <a:r>
              <a:rPr lang="en-US" sz="900" dirty="0"/>
              <a:t>IOT</a:t>
            </a:r>
          </a:p>
          <a:p>
            <a:pPr algn="ctr"/>
            <a:r>
              <a:rPr lang="en-US" sz="900" dirty="0"/>
              <a:t>Cloud</a:t>
            </a:r>
          </a:p>
        </p:txBody>
      </p:sp>
      <p:sp>
        <p:nvSpPr>
          <p:cNvPr id="118" name="Rectangle 117">
            <a:extLst>
              <a:ext uri="{FF2B5EF4-FFF2-40B4-BE49-F238E27FC236}">
                <a16:creationId xmlns="" xmlns:a16="http://schemas.microsoft.com/office/drawing/2014/main" id="{1FFB3370-BCE1-F240-9D37-55019F736130}"/>
              </a:ext>
            </a:extLst>
          </p:cNvPr>
          <p:cNvSpPr/>
          <p:nvPr/>
        </p:nvSpPr>
        <p:spPr>
          <a:xfrm>
            <a:off x="375835" y="2946621"/>
            <a:ext cx="862416" cy="276999"/>
          </a:xfrm>
          <a:prstGeom prst="rect">
            <a:avLst/>
          </a:prstGeom>
          <a:solidFill>
            <a:schemeClr val="bg1"/>
          </a:solidFill>
        </p:spPr>
        <p:txBody>
          <a:bodyPr wrap="none" lIns="0" tIns="0" rIns="0" bIns="0" anchor="ctr">
            <a:spAutoFit/>
          </a:bodyPr>
          <a:lstStyle/>
          <a:p>
            <a:pPr algn="ctr"/>
            <a:r>
              <a:rPr lang="en-US" sz="900" dirty="0"/>
              <a:t>Customer Premise</a:t>
            </a:r>
          </a:p>
          <a:p>
            <a:pPr algn="ctr"/>
            <a:r>
              <a:rPr lang="en-US" sz="900" dirty="0"/>
              <a:t>Equipment</a:t>
            </a:r>
          </a:p>
        </p:txBody>
      </p:sp>
      <p:sp>
        <p:nvSpPr>
          <p:cNvPr id="119" name="Rectangle 118">
            <a:extLst>
              <a:ext uri="{FF2B5EF4-FFF2-40B4-BE49-F238E27FC236}">
                <a16:creationId xmlns="" xmlns:a16="http://schemas.microsoft.com/office/drawing/2014/main" id="{801536B4-A86A-164F-9E21-CA5F79F4F901}"/>
              </a:ext>
            </a:extLst>
          </p:cNvPr>
          <p:cNvSpPr/>
          <p:nvPr/>
        </p:nvSpPr>
        <p:spPr>
          <a:xfrm>
            <a:off x="1794663" y="4959868"/>
            <a:ext cx="631583" cy="276999"/>
          </a:xfrm>
          <a:prstGeom prst="rect">
            <a:avLst/>
          </a:prstGeom>
          <a:solidFill>
            <a:schemeClr val="bg1"/>
          </a:solidFill>
        </p:spPr>
        <p:txBody>
          <a:bodyPr wrap="none" lIns="0" tIns="0" rIns="0" bIns="0" anchor="ctr">
            <a:spAutoFit/>
          </a:bodyPr>
          <a:lstStyle/>
          <a:p>
            <a:pPr algn="ctr"/>
            <a:r>
              <a:rPr lang="en-US" sz="900" dirty="0"/>
              <a:t>Management</a:t>
            </a:r>
          </a:p>
          <a:p>
            <a:pPr algn="ctr"/>
            <a:r>
              <a:rPr lang="en-US" sz="900" dirty="0"/>
              <a:t>Cloud</a:t>
            </a:r>
          </a:p>
        </p:txBody>
      </p:sp>
      <p:pic>
        <p:nvPicPr>
          <p:cNvPr id="120" name="Picture 119">
            <a:extLst>
              <a:ext uri="{FF2B5EF4-FFF2-40B4-BE49-F238E27FC236}">
                <a16:creationId xmlns="" xmlns:a16="http://schemas.microsoft.com/office/drawing/2014/main" id="{E91C152C-0DA4-1D4F-8DD8-240A8237FEB5}"/>
              </a:ext>
            </a:extLst>
          </p:cNvPr>
          <p:cNvPicPr>
            <a:picLocks noChangeAspect="1"/>
          </p:cNvPicPr>
          <p:nvPr/>
        </p:nvPicPr>
        <p:blipFill>
          <a:blip r:embed="rId7"/>
          <a:stretch>
            <a:fillRect/>
          </a:stretch>
        </p:blipFill>
        <p:spPr>
          <a:xfrm>
            <a:off x="2763561" y="5246932"/>
            <a:ext cx="554346" cy="554346"/>
          </a:xfrm>
          <a:prstGeom prst="rect">
            <a:avLst/>
          </a:prstGeom>
        </p:spPr>
      </p:pic>
      <p:pic>
        <p:nvPicPr>
          <p:cNvPr id="121" name="Picture 120">
            <a:extLst>
              <a:ext uri="{FF2B5EF4-FFF2-40B4-BE49-F238E27FC236}">
                <a16:creationId xmlns="" xmlns:a16="http://schemas.microsoft.com/office/drawing/2014/main" id="{BA030234-94AC-D047-8D2C-3076CA021C86}"/>
              </a:ext>
            </a:extLst>
          </p:cNvPr>
          <p:cNvPicPr>
            <a:picLocks noChangeAspect="1"/>
          </p:cNvPicPr>
          <p:nvPr/>
        </p:nvPicPr>
        <p:blipFill>
          <a:blip r:embed="rId8"/>
          <a:stretch>
            <a:fillRect/>
          </a:stretch>
        </p:blipFill>
        <p:spPr>
          <a:xfrm>
            <a:off x="539987" y="4226649"/>
            <a:ext cx="545582" cy="545582"/>
          </a:xfrm>
          <a:prstGeom prst="rect">
            <a:avLst/>
          </a:prstGeom>
        </p:spPr>
      </p:pic>
      <p:pic>
        <p:nvPicPr>
          <p:cNvPr id="122" name="Picture 121">
            <a:extLst>
              <a:ext uri="{FF2B5EF4-FFF2-40B4-BE49-F238E27FC236}">
                <a16:creationId xmlns="" xmlns:a16="http://schemas.microsoft.com/office/drawing/2014/main" id="{51AE0C84-E70A-AB4E-9554-3802A46F2634}"/>
              </a:ext>
            </a:extLst>
          </p:cNvPr>
          <p:cNvPicPr>
            <a:picLocks noChangeAspect="1"/>
          </p:cNvPicPr>
          <p:nvPr/>
        </p:nvPicPr>
        <p:blipFill>
          <a:blip r:embed="rId9"/>
          <a:stretch>
            <a:fillRect/>
          </a:stretch>
        </p:blipFill>
        <p:spPr>
          <a:xfrm>
            <a:off x="599892" y="2378149"/>
            <a:ext cx="429167" cy="549335"/>
          </a:xfrm>
          <a:prstGeom prst="rect">
            <a:avLst/>
          </a:prstGeom>
        </p:spPr>
      </p:pic>
      <p:pic>
        <p:nvPicPr>
          <p:cNvPr id="123" name="Picture 122">
            <a:extLst>
              <a:ext uri="{FF2B5EF4-FFF2-40B4-BE49-F238E27FC236}">
                <a16:creationId xmlns="" xmlns:a16="http://schemas.microsoft.com/office/drawing/2014/main" id="{B7F4281F-02FA-C04A-92A4-5CCEADBF4004}"/>
              </a:ext>
            </a:extLst>
          </p:cNvPr>
          <p:cNvPicPr>
            <a:picLocks noChangeAspect="1"/>
          </p:cNvPicPr>
          <p:nvPr/>
        </p:nvPicPr>
        <p:blipFill>
          <a:blip r:embed="rId10"/>
          <a:stretch>
            <a:fillRect/>
          </a:stretch>
        </p:blipFill>
        <p:spPr>
          <a:xfrm>
            <a:off x="3612415" y="2408375"/>
            <a:ext cx="396248" cy="452855"/>
          </a:xfrm>
          <a:prstGeom prst="rect">
            <a:avLst/>
          </a:prstGeom>
        </p:spPr>
      </p:pic>
      <p:pic>
        <p:nvPicPr>
          <p:cNvPr id="124" name="Picture 123">
            <a:extLst>
              <a:ext uri="{FF2B5EF4-FFF2-40B4-BE49-F238E27FC236}">
                <a16:creationId xmlns="" xmlns:a16="http://schemas.microsoft.com/office/drawing/2014/main" id="{FA4FCDCE-9CE6-B84D-93CE-5AFAD36DD220}"/>
              </a:ext>
            </a:extLst>
          </p:cNvPr>
          <p:cNvPicPr>
            <a:picLocks noChangeAspect="1"/>
          </p:cNvPicPr>
          <p:nvPr/>
        </p:nvPicPr>
        <p:blipFill>
          <a:blip r:embed="rId10"/>
          <a:stretch>
            <a:fillRect/>
          </a:stretch>
        </p:blipFill>
        <p:spPr>
          <a:xfrm>
            <a:off x="3608671" y="1277298"/>
            <a:ext cx="396248" cy="452855"/>
          </a:xfrm>
          <a:prstGeom prst="rect">
            <a:avLst/>
          </a:prstGeom>
        </p:spPr>
      </p:pic>
      <p:pic>
        <p:nvPicPr>
          <p:cNvPr id="125" name="Picture 124">
            <a:extLst>
              <a:ext uri="{FF2B5EF4-FFF2-40B4-BE49-F238E27FC236}">
                <a16:creationId xmlns="" xmlns:a16="http://schemas.microsoft.com/office/drawing/2014/main" id="{5508E8D0-4FCD-804E-AEFA-C87A8299AA35}"/>
              </a:ext>
            </a:extLst>
          </p:cNvPr>
          <p:cNvPicPr>
            <a:picLocks noChangeAspect="1"/>
          </p:cNvPicPr>
          <p:nvPr/>
        </p:nvPicPr>
        <p:blipFill>
          <a:blip r:embed="rId10"/>
          <a:stretch>
            <a:fillRect/>
          </a:stretch>
        </p:blipFill>
        <p:spPr>
          <a:xfrm>
            <a:off x="8873036" y="1278842"/>
            <a:ext cx="396248" cy="452855"/>
          </a:xfrm>
          <a:prstGeom prst="rect">
            <a:avLst/>
          </a:prstGeom>
        </p:spPr>
      </p:pic>
      <p:pic>
        <p:nvPicPr>
          <p:cNvPr id="126" name="Picture 125">
            <a:extLst>
              <a:ext uri="{FF2B5EF4-FFF2-40B4-BE49-F238E27FC236}">
                <a16:creationId xmlns="" xmlns:a16="http://schemas.microsoft.com/office/drawing/2014/main" id="{46668769-43A6-EA43-A5E2-52CDF4BF6D96}"/>
              </a:ext>
            </a:extLst>
          </p:cNvPr>
          <p:cNvPicPr>
            <a:picLocks noChangeAspect="1"/>
          </p:cNvPicPr>
          <p:nvPr/>
        </p:nvPicPr>
        <p:blipFill>
          <a:blip r:embed="rId11"/>
          <a:stretch>
            <a:fillRect/>
          </a:stretch>
        </p:blipFill>
        <p:spPr>
          <a:xfrm>
            <a:off x="4520716" y="4464719"/>
            <a:ext cx="464906" cy="464906"/>
          </a:xfrm>
          <a:prstGeom prst="rect">
            <a:avLst/>
          </a:prstGeom>
        </p:spPr>
      </p:pic>
      <p:pic>
        <p:nvPicPr>
          <p:cNvPr id="127" name="Picture 126">
            <a:extLst>
              <a:ext uri="{FF2B5EF4-FFF2-40B4-BE49-F238E27FC236}">
                <a16:creationId xmlns="" xmlns:a16="http://schemas.microsoft.com/office/drawing/2014/main" id="{1C109062-9DE9-874F-8358-BE10DFE50D0A}"/>
              </a:ext>
            </a:extLst>
          </p:cNvPr>
          <p:cNvPicPr>
            <a:picLocks noChangeAspect="1"/>
          </p:cNvPicPr>
          <p:nvPr/>
        </p:nvPicPr>
        <p:blipFill>
          <a:blip r:embed="rId11"/>
          <a:stretch>
            <a:fillRect/>
          </a:stretch>
        </p:blipFill>
        <p:spPr>
          <a:xfrm>
            <a:off x="5087627" y="4464719"/>
            <a:ext cx="464906" cy="464906"/>
          </a:xfrm>
          <a:prstGeom prst="rect">
            <a:avLst/>
          </a:prstGeom>
        </p:spPr>
      </p:pic>
      <p:pic>
        <p:nvPicPr>
          <p:cNvPr id="128" name="Picture 127">
            <a:extLst>
              <a:ext uri="{FF2B5EF4-FFF2-40B4-BE49-F238E27FC236}">
                <a16:creationId xmlns="" xmlns:a16="http://schemas.microsoft.com/office/drawing/2014/main" id="{123B2B33-AAAA-CB45-A4F9-8B2DDE122542}"/>
              </a:ext>
            </a:extLst>
          </p:cNvPr>
          <p:cNvPicPr>
            <a:picLocks noChangeAspect="1"/>
          </p:cNvPicPr>
          <p:nvPr/>
        </p:nvPicPr>
        <p:blipFill>
          <a:blip r:embed="rId11"/>
          <a:stretch>
            <a:fillRect/>
          </a:stretch>
        </p:blipFill>
        <p:spPr>
          <a:xfrm>
            <a:off x="9789817" y="4469924"/>
            <a:ext cx="464906" cy="464906"/>
          </a:xfrm>
          <a:prstGeom prst="rect">
            <a:avLst/>
          </a:prstGeom>
        </p:spPr>
      </p:pic>
      <p:pic>
        <p:nvPicPr>
          <p:cNvPr id="129" name="Picture 128">
            <a:extLst>
              <a:ext uri="{FF2B5EF4-FFF2-40B4-BE49-F238E27FC236}">
                <a16:creationId xmlns="" xmlns:a16="http://schemas.microsoft.com/office/drawing/2014/main" id="{47482EA2-314A-FD4F-9F72-3FC2A686FE2A}"/>
              </a:ext>
            </a:extLst>
          </p:cNvPr>
          <p:cNvPicPr>
            <a:picLocks noChangeAspect="1"/>
          </p:cNvPicPr>
          <p:nvPr/>
        </p:nvPicPr>
        <p:blipFill>
          <a:blip r:embed="rId12"/>
          <a:stretch>
            <a:fillRect/>
          </a:stretch>
        </p:blipFill>
        <p:spPr>
          <a:xfrm>
            <a:off x="1891964" y="4463864"/>
            <a:ext cx="436981" cy="436981"/>
          </a:xfrm>
          <a:prstGeom prst="rect">
            <a:avLst/>
          </a:prstGeom>
        </p:spPr>
      </p:pic>
      <p:pic>
        <p:nvPicPr>
          <p:cNvPr id="130" name="Picture 129">
            <a:extLst>
              <a:ext uri="{FF2B5EF4-FFF2-40B4-BE49-F238E27FC236}">
                <a16:creationId xmlns="" xmlns:a16="http://schemas.microsoft.com/office/drawing/2014/main" id="{A0E60A0B-F3FB-C541-92C8-5BA4002E5C1E}"/>
              </a:ext>
            </a:extLst>
          </p:cNvPr>
          <p:cNvPicPr>
            <a:picLocks noChangeAspect="1"/>
          </p:cNvPicPr>
          <p:nvPr/>
        </p:nvPicPr>
        <p:blipFill>
          <a:blip r:embed="rId13"/>
          <a:stretch>
            <a:fillRect/>
          </a:stretch>
        </p:blipFill>
        <p:spPr>
          <a:xfrm>
            <a:off x="534251" y="3402003"/>
            <a:ext cx="545582" cy="545582"/>
          </a:xfrm>
          <a:prstGeom prst="rect">
            <a:avLst/>
          </a:prstGeom>
        </p:spPr>
      </p:pic>
      <p:pic>
        <p:nvPicPr>
          <p:cNvPr id="131" name="Picture 130">
            <a:extLst>
              <a:ext uri="{FF2B5EF4-FFF2-40B4-BE49-F238E27FC236}">
                <a16:creationId xmlns="" xmlns:a16="http://schemas.microsoft.com/office/drawing/2014/main" id="{BD5A46A3-DCC5-AC49-91A1-BD9D9C8C4F0A}"/>
              </a:ext>
            </a:extLst>
          </p:cNvPr>
          <p:cNvPicPr>
            <a:picLocks noChangeAspect="1"/>
          </p:cNvPicPr>
          <p:nvPr/>
        </p:nvPicPr>
        <p:blipFill>
          <a:blip r:embed="rId14"/>
          <a:stretch>
            <a:fillRect/>
          </a:stretch>
        </p:blipFill>
        <p:spPr>
          <a:xfrm>
            <a:off x="2766374" y="3489913"/>
            <a:ext cx="563037" cy="563037"/>
          </a:xfrm>
          <a:prstGeom prst="rect">
            <a:avLst/>
          </a:prstGeom>
        </p:spPr>
      </p:pic>
      <p:pic>
        <p:nvPicPr>
          <p:cNvPr id="132" name="Picture 131">
            <a:extLst>
              <a:ext uri="{FF2B5EF4-FFF2-40B4-BE49-F238E27FC236}">
                <a16:creationId xmlns="" xmlns:a16="http://schemas.microsoft.com/office/drawing/2014/main" id="{C9AE63C3-AD9D-2F42-8F07-31C8A27BD6E8}"/>
              </a:ext>
            </a:extLst>
          </p:cNvPr>
          <p:cNvPicPr>
            <a:picLocks noChangeAspect="1"/>
          </p:cNvPicPr>
          <p:nvPr/>
        </p:nvPicPr>
        <p:blipFill>
          <a:blip r:embed="rId15"/>
          <a:stretch>
            <a:fillRect/>
          </a:stretch>
        </p:blipFill>
        <p:spPr>
          <a:xfrm>
            <a:off x="2760582" y="4361468"/>
            <a:ext cx="555508" cy="555508"/>
          </a:xfrm>
          <a:prstGeom prst="rect">
            <a:avLst/>
          </a:prstGeom>
        </p:spPr>
      </p:pic>
      <p:pic>
        <p:nvPicPr>
          <p:cNvPr id="133" name="Picture 132">
            <a:extLst>
              <a:ext uri="{FF2B5EF4-FFF2-40B4-BE49-F238E27FC236}">
                <a16:creationId xmlns="" xmlns:a16="http://schemas.microsoft.com/office/drawing/2014/main" id="{1AEF9F2B-7388-A542-A7A1-ADDCF90C8A89}"/>
              </a:ext>
            </a:extLst>
          </p:cNvPr>
          <p:cNvPicPr>
            <a:picLocks noChangeAspect="1"/>
          </p:cNvPicPr>
          <p:nvPr/>
        </p:nvPicPr>
        <p:blipFill>
          <a:blip r:embed="rId16"/>
          <a:stretch>
            <a:fillRect/>
          </a:stretch>
        </p:blipFill>
        <p:spPr>
          <a:xfrm>
            <a:off x="5634646" y="4464719"/>
            <a:ext cx="471791" cy="471791"/>
          </a:xfrm>
          <a:prstGeom prst="rect">
            <a:avLst/>
          </a:prstGeom>
        </p:spPr>
      </p:pic>
      <p:cxnSp>
        <p:nvCxnSpPr>
          <p:cNvPr id="134" name="Straight Connector 133">
            <a:extLst>
              <a:ext uri="{FF2B5EF4-FFF2-40B4-BE49-F238E27FC236}">
                <a16:creationId xmlns="" xmlns:a16="http://schemas.microsoft.com/office/drawing/2014/main" id="{6E713499-F7FA-AE4B-AC05-9601B084BB66}"/>
              </a:ext>
            </a:extLst>
          </p:cNvPr>
          <p:cNvCxnSpPr>
            <a:cxnSpLocks/>
          </p:cNvCxnSpPr>
          <p:nvPr/>
        </p:nvCxnSpPr>
        <p:spPr>
          <a:xfrm>
            <a:off x="6970206" y="4701523"/>
            <a:ext cx="106593" cy="0"/>
          </a:xfrm>
          <a:prstGeom prst="line">
            <a:avLst/>
          </a:prstGeom>
          <a:ln w="19050">
            <a:solidFill>
              <a:schemeClr val="accent2"/>
            </a:solidFill>
            <a:miter lim="800000"/>
            <a:tailEnd type="none"/>
          </a:ln>
        </p:spPr>
        <p:style>
          <a:lnRef idx="1">
            <a:schemeClr val="accent1"/>
          </a:lnRef>
          <a:fillRef idx="0">
            <a:schemeClr val="accent1"/>
          </a:fillRef>
          <a:effectRef idx="0">
            <a:schemeClr val="accent1"/>
          </a:effectRef>
          <a:fontRef idx="minor">
            <a:schemeClr val="tx1"/>
          </a:fontRef>
        </p:style>
      </p:cxnSp>
      <p:pic>
        <p:nvPicPr>
          <p:cNvPr id="135" name="Picture 134">
            <a:extLst>
              <a:ext uri="{FF2B5EF4-FFF2-40B4-BE49-F238E27FC236}">
                <a16:creationId xmlns="" xmlns:a16="http://schemas.microsoft.com/office/drawing/2014/main" id="{FE4FE2BC-E365-C948-8F6C-E67BA4706C78}"/>
              </a:ext>
            </a:extLst>
          </p:cNvPr>
          <p:cNvPicPr>
            <a:picLocks noChangeAspect="1"/>
          </p:cNvPicPr>
          <p:nvPr/>
        </p:nvPicPr>
        <p:blipFill>
          <a:blip r:embed="rId11"/>
          <a:stretch>
            <a:fillRect/>
          </a:stretch>
        </p:blipFill>
        <p:spPr>
          <a:xfrm>
            <a:off x="6501350" y="4463864"/>
            <a:ext cx="464906" cy="464906"/>
          </a:xfrm>
          <a:prstGeom prst="rect">
            <a:avLst/>
          </a:prstGeom>
        </p:spPr>
      </p:pic>
      <p:pic>
        <p:nvPicPr>
          <p:cNvPr id="136" name="Picture 135">
            <a:extLst>
              <a:ext uri="{FF2B5EF4-FFF2-40B4-BE49-F238E27FC236}">
                <a16:creationId xmlns="" xmlns:a16="http://schemas.microsoft.com/office/drawing/2014/main" id="{DA23C424-ED27-D640-8BB0-940B2062C25C}"/>
              </a:ext>
            </a:extLst>
          </p:cNvPr>
          <p:cNvPicPr>
            <a:picLocks noChangeAspect="1"/>
          </p:cNvPicPr>
          <p:nvPr/>
        </p:nvPicPr>
        <p:blipFill>
          <a:blip r:embed="rId11"/>
          <a:stretch>
            <a:fillRect/>
          </a:stretch>
        </p:blipFill>
        <p:spPr>
          <a:xfrm>
            <a:off x="7068261" y="4463864"/>
            <a:ext cx="464906" cy="464906"/>
          </a:xfrm>
          <a:prstGeom prst="rect">
            <a:avLst/>
          </a:prstGeom>
        </p:spPr>
      </p:pic>
      <p:pic>
        <p:nvPicPr>
          <p:cNvPr id="137" name="Picture 136">
            <a:extLst>
              <a:ext uri="{FF2B5EF4-FFF2-40B4-BE49-F238E27FC236}">
                <a16:creationId xmlns="" xmlns:a16="http://schemas.microsoft.com/office/drawing/2014/main" id="{6B29DC39-5B7B-D64F-8616-FF6721D423D2}"/>
              </a:ext>
            </a:extLst>
          </p:cNvPr>
          <p:cNvPicPr>
            <a:picLocks noChangeAspect="1"/>
          </p:cNvPicPr>
          <p:nvPr/>
        </p:nvPicPr>
        <p:blipFill>
          <a:blip r:embed="rId16"/>
          <a:stretch>
            <a:fillRect/>
          </a:stretch>
        </p:blipFill>
        <p:spPr>
          <a:xfrm>
            <a:off x="7615280" y="4463864"/>
            <a:ext cx="471791" cy="471791"/>
          </a:xfrm>
          <a:prstGeom prst="rect">
            <a:avLst/>
          </a:prstGeom>
        </p:spPr>
      </p:pic>
      <p:pic>
        <p:nvPicPr>
          <p:cNvPr id="138" name="Picture 137">
            <a:extLst>
              <a:ext uri="{FF2B5EF4-FFF2-40B4-BE49-F238E27FC236}">
                <a16:creationId xmlns="" xmlns:a16="http://schemas.microsoft.com/office/drawing/2014/main" id="{8EA5C26A-93BC-B44C-9730-81E2B8D28837}"/>
              </a:ext>
            </a:extLst>
          </p:cNvPr>
          <p:cNvPicPr>
            <a:picLocks noChangeAspect="1"/>
          </p:cNvPicPr>
          <p:nvPr/>
        </p:nvPicPr>
        <p:blipFill>
          <a:blip r:embed="rId17"/>
          <a:stretch>
            <a:fillRect/>
          </a:stretch>
        </p:blipFill>
        <p:spPr>
          <a:xfrm>
            <a:off x="5615640" y="3115657"/>
            <a:ext cx="445277" cy="445277"/>
          </a:xfrm>
          <a:prstGeom prst="rect">
            <a:avLst/>
          </a:prstGeom>
        </p:spPr>
      </p:pic>
      <p:pic>
        <p:nvPicPr>
          <p:cNvPr id="139" name="Picture 138">
            <a:extLst>
              <a:ext uri="{FF2B5EF4-FFF2-40B4-BE49-F238E27FC236}">
                <a16:creationId xmlns="" xmlns:a16="http://schemas.microsoft.com/office/drawing/2014/main" id="{916905AC-2A23-EF4D-B182-4F6B9549BEEA}"/>
              </a:ext>
            </a:extLst>
          </p:cNvPr>
          <p:cNvPicPr>
            <a:picLocks noChangeAspect="1"/>
          </p:cNvPicPr>
          <p:nvPr/>
        </p:nvPicPr>
        <p:blipFill>
          <a:blip r:embed="rId17"/>
          <a:stretch>
            <a:fillRect/>
          </a:stretch>
        </p:blipFill>
        <p:spPr>
          <a:xfrm>
            <a:off x="7590012" y="3101482"/>
            <a:ext cx="445277" cy="445277"/>
          </a:xfrm>
          <a:prstGeom prst="rect">
            <a:avLst/>
          </a:prstGeom>
        </p:spPr>
      </p:pic>
      <p:pic>
        <p:nvPicPr>
          <p:cNvPr id="140" name="Picture 139">
            <a:extLst>
              <a:ext uri="{FF2B5EF4-FFF2-40B4-BE49-F238E27FC236}">
                <a16:creationId xmlns="" xmlns:a16="http://schemas.microsoft.com/office/drawing/2014/main" id="{C96C2C9C-7F01-BB47-844D-01062F8A5983}"/>
              </a:ext>
            </a:extLst>
          </p:cNvPr>
          <p:cNvPicPr>
            <a:picLocks noChangeAspect="1"/>
          </p:cNvPicPr>
          <p:nvPr/>
        </p:nvPicPr>
        <p:blipFill>
          <a:blip r:embed="rId17">
            <a:duotone>
              <a:schemeClr val="bg2">
                <a:shade val="45000"/>
                <a:satMod val="135000"/>
              </a:schemeClr>
              <a:prstClr val="white"/>
            </a:duotone>
          </a:blip>
          <a:stretch>
            <a:fillRect/>
          </a:stretch>
        </p:blipFill>
        <p:spPr>
          <a:xfrm>
            <a:off x="10897428" y="3100767"/>
            <a:ext cx="445277" cy="445277"/>
          </a:xfrm>
          <a:prstGeom prst="rect">
            <a:avLst/>
          </a:prstGeom>
        </p:spPr>
      </p:pic>
      <p:pic>
        <p:nvPicPr>
          <p:cNvPr id="141" name="Picture 140">
            <a:extLst>
              <a:ext uri="{FF2B5EF4-FFF2-40B4-BE49-F238E27FC236}">
                <a16:creationId xmlns="" xmlns:a16="http://schemas.microsoft.com/office/drawing/2014/main" id="{79961583-EA3B-A04F-B599-227B257E69C3}"/>
              </a:ext>
            </a:extLst>
          </p:cNvPr>
          <p:cNvPicPr>
            <a:picLocks noChangeAspect="1"/>
          </p:cNvPicPr>
          <p:nvPr/>
        </p:nvPicPr>
        <p:blipFill>
          <a:blip r:embed="rId11">
            <a:duotone>
              <a:schemeClr val="bg2">
                <a:shade val="45000"/>
                <a:satMod val="135000"/>
              </a:schemeClr>
              <a:prstClr val="white"/>
            </a:duotone>
          </a:blip>
          <a:stretch>
            <a:fillRect/>
          </a:stretch>
        </p:blipFill>
        <p:spPr>
          <a:xfrm>
            <a:off x="10368160" y="4470798"/>
            <a:ext cx="464906" cy="464906"/>
          </a:xfrm>
          <a:prstGeom prst="rect">
            <a:avLst/>
          </a:prstGeom>
        </p:spPr>
      </p:pic>
      <p:pic>
        <p:nvPicPr>
          <p:cNvPr id="142" name="Picture 141">
            <a:extLst>
              <a:ext uri="{FF2B5EF4-FFF2-40B4-BE49-F238E27FC236}">
                <a16:creationId xmlns="" xmlns:a16="http://schemas.microsoft.com/office/drawing/2014/main" id="{0EDD242C-5702-164E-9ECB-9C2679968610}"/>
              </a:ext>
            </a:extLst>
          </p:cNvPr>
          <p:cNvPicPr>
            <a:picLocks noChangeAspect="1"/>
          </p:cNvPicPr>
          <p:nvPr/>
        </p:nvPicPr>
        <p:blipFill>
          <a:blip r:embed="rId16">
            <a:duotone>
              <a:schemeClr val="bg2">
                <a:shade val="45000"/>
                <a:satMod val="135000"/>
              </a:schemeClr>
              <a:prstClr val="white"/>
            </a:duotone>
          </a:blip>
          <a:stretch>
            <a:fillRect/>
          </a:stretch>
        </p:blipFill>
        <p:spPr>
          <a:xfrm>
            <a:off x="10915179" y="4470798"/>
            <a:ext cx="471791" cy="471791"/>
          </a:xfrm>
          <a:prstGeom prst="rect">
            <a:avLst/>
          </a:prstGeom>
        </p:spPr>
      </p:pic>
      <p:pic>
        <p:nvPicPr>
          <p:cNvPr id="143" name="Picture 142">
            <a:extLst>
              <a:ext uri="{FF2B5EF4-FFF2-40B4-BE49-F238E27FC236}">
                <a16:creationId xmlns="" xmlns:a16="http://schemas.microsoft.com/office/drawing/2014/main" id="{0ACB4D86-D06F-A243-BC2C-E692DB168699}"/>
              </a:ext>
            </a:extLst>
          </p:cNvPr>
          <p:cNvPicPr>
            <a:picLocks noChangeAspect="1"/>
          </p:cNvPicPr>
          <p:nvPr/>
        </p:nvPicPr>
        <p:blipFill>
          <a:blip r:embed="rId18"/>
          <a:stretch>
            <a:fillRect/>
          </a:stretch>
        </p:blipFill>
        <p:spPr>
          <a:xfrm>
            <a:off x="1898748" y="3557183"/>
            <a:ext cx="423412" cy="423412"/>
          </a:xfrm>
          <a:prstGeom prst="rect">
            <a:avLst/>
          </a:prstGeom>
        </p:spPr>
      </p:pic>
      <p:pic>
        <p:nvPicPr>
          <p:cNvPr id="144" name="Picture 143">
            <a:extLst>
              <a:ext uri="{FF2B5EF4-FFF2-40B4-BE49-F238E27FC236}">
                <a16:creationId xmlns="" xmlns:a16="http://schemas.microsoft.com/office/drawing/2014/main" id="{3D6D889A-371B-554C-978E-275EF24496DD}"/>
              </a:ext>
            </a:extLst>
          </p:cNvPr>
          <p:cNvPicPr>
            <a:picLocks noChangeAspect="1"/>
          </p:cNvPicPr>
          <p:nvPr/>
        </p:nvPicPr>
        <p:blipFill>
          <a:blip r:embed="rId19"/>
          <a:stretch>
            <a:fillRect/>
          </a:stretch>
        </p:blipFill>
        <p:spPr>
          <a:xfrm>
            <a:off x="1889391" y="5313497"/>
            <a:ext cx="442127" cy="442127"/>
          </a:xfrm>
          <a:prstGeom prst="rect">
            <a:avLst/>
          </a:prstGeom>
        </p:spPr>
      </p:pic>
      <p:pic>
        <p:nvPicPr>
          <p:cNvPr id="145" name="Picture 144">
            <a:extLst>
              <a:ext uri="{FF2B5EF4-FFF2-40B4-BE49-F238E27FC236}">
                <a16:creationId xmlns="" xmlns:a16="http://schemas.microsoft.com/office/drawing/2014/main" id="{F8E12DC9-72B1-B640-8578-DF05F59C98B5}"/>
              </a:ext>
            </a:extLst>
          </p:cNvPr>
          <p:cNvPicPr>
            <a:picLocks noChangeAspect="1"/>
          </p:cNvPicPr>
          <p:nvPr/>
        </p:nvPicPr>
        <p:blipFill>
          <a:blip r:embed="rId20"/>
          <a:stretch>
            <a:fillRect/>
          </a:stretch>
        </p:blipFill>
        <p:spPr>
          <a:xfrm>
            <a:off x="7686603" y="5281134"/>
            <a:ext cx="309519" cy="421472"/>
          </a:xfrm>
          <a:prstGeom prst="rect">
            <a:avLst/>
          </a:prstGeom>
        </p:spPr>
      </p:pic>
      <p:pic>
        <p:nvPicPr>
          <p:cNvPr id="146" name="Picture 145">
            <a:extLst>
              <a:ext uri="{FF2B5EF4-FFF2-40B4-BE49-F238E27FC236}">
                <a16:creationId xmlns="" xmlns:a16="http://schemas.microsoft.com/office/drawing/2014/main" id="{3D89984D-D9BF-4F40-BFC1-17AF418ED42C}"/>
              </a:ext>
            </a:extLst>
          </p:cNvPr>
          <p:cNvPicPr>
            <a:picLocks noChangeAspect="1"/>
          </p:cNvPicPr>
          <p:nvPr/>
        </p:nvPicPr>
        <p:blipFill>
          <a:blip r:embed="rId21"/>
          <a:stretch>
            <a:fillRect/>
          </a:stretch>
        </p:blipFill>
        <p:spPr>
          <a:xfrm>
            <a:off x="6812111" y="5331906"/>
            <a:ext cx="484084" cy="363063"/>
          </a:xfrm>
          <a:prstGeom prst="rect">
            <a:avLst/>
          </a:prstGeom>
        </p:spPr>
      </p:pic>
      <p:grpSp>
        <p:nvGrpSpPr>
          <p:cNvPr id="8" name="Group 7"/>
          <p:cNvGrpSpPr/>
          <p:nvPr/>
        </p:nvGrpSpPr>
        <p:grpSpPr>
          <a:xfrm>
            <a:off x="599892" y="5411159"/>
            <a:ext cx="786226" cy="768605"/>
            <a:chOff x="599892" y="5411159"/>
            <a:chExt cx="786226" cy="768605"/>
          </a:xfrm>
        </p:grpSpPr>
        <p:sp>
          <p:nvSpPr>
            <p:cNvPr id="29" name="TextBox 28">
              <a:extLst>
                <a:ext uri="{FF2B5EF4-FFF2-40B4-BE49-F238E27FC236}">
                  <a16:creationId xmlns="" xmlns:a16="http://schemas.microsoft.com/office/drawing/2014/main" id="{3666A92A-86D5-C94B-9ECF-9AA472A9D65B}"/>
                </a:ext>
              </a:extLst>
            </p:cNvPr>
            <p:cNvSpPr txBox="1"/>
            <p:nvPr/>
          </p:nvSpPr>
          <p:spPr>
            <a:xfrm>
              <a:off x="863604" y="5693740"/>
              <a:ext cx="522514" cy="227189"/>
            </a:xfrm>
            <a:prstGeom prst="rect">
              <a:avLst/>
            </a:prstGeom>
            <a:noFill/>
          </p:spPr>
          <p:txBody>
            <a:bodyPr wrap="none" lIns="0" tIns="0" rIns="0" bIns="0" rtlCol="0">
              <a:noAutofit/>
            </a:bodyPr>
            <a:lstStyle/>
            <a:p>
              <a:pPr>
                <a:lnSpc>
                  <a:spcPct val="90000"/>
                </a:lnSpc>
              </a:pPr>
              <a:r>
                <a:rPr lang="en-US" sz="1200" dirty="0"/>
                <a:t>PaaS</a:t>
              </a:r>
            </a:p>
          </p:txBody>
        </p:sp>
        <p:sp>
          <p:nvSpPr>
            <p:cNvPr id="31" name="TextBox 30">
              <a:extLst>
                <a:ext uri="{FF2B5EF4-FFF2-40B4-BE49-F238E27FC236}">
                  <a16:creationId xmlns="" xmlns:a16="http://schemas.microsoft.com/office/drawing/2014/main" id="{E47C5EB4-1761-8947-9F53-F677A6D742B1}"/>
                </a:ext>
              </a:extLst>
            </p:cNvPr>
            <p:cNvSpPr txBox="1"/>
            <p:nvPr/>
          </p:nvSpPr>
          <p:spPr>
            <a:xfrm>
              <a:off x="863604" y="5952575"/>
              <a:ext cx="522514" cy="227189"/>
            </a:xfrm>
            <a:prstGeom prst="rect">
              <a:avLst/>
            </a:prstGeom>
            <a:noFill/>
          </p:spPr>
          <p:txBody>
            <a:bodyPr wrap="none" lIns="0" tIns="0" rIns="0" bIns="0" rtlCol="0">
              <a:noAutofit/>
            </a:bodyPr>
            <a:lstStyle/>
            <a:p>
              <a:pPr>
                <a:lnSpc>
                  <a:spcPct val="90000"/>
                </a:lnSpc>
              </a:pPr>
              <a:r>
                <a:rPr lang="en-US" sz="1200" dirty="0"/>
                <a:t>IaaS</a:t>
              </a:r>
            </a:p>
          </p:txBody>
        </p:sp>
        <p:sp>
          <p:nvSpPr>
            <p:cNvPr id="39" name="TextBox 38">
              <a:extLst>
                <a:ext uri="{FF2B5EF4-FFF2-40B4-BE49-F238E27FC236}">
                  <a16:creationId xmlns="" xmlns:a16="http://schemas.microsoft.com/office/drawing/2014/main" id="{E42577B5-F725-8647-9983-3498BD05F3EC}"/>
                </a:ext>
              </a:extLst>
            </p:cNvPr>
            <p:cNvSpPr txBox="1"/>
            <p:nvPr/>
          </p:nvSpPr>
          <p:spPr>
            <a:xfrm>
              <a:off x="863604" y="5411159"/>
              <a:ext cx="522514" cy="227189"/>
            </a:xfrm>
            <a:prstGeom prst="rect">
              <a:avLst/>
            </a:prstGeom>
            <a:noFill/>
          </p:spPr>
          <p:txBody>
            <a:bodyPr wrap="none" lIns="0" tIns="0" rIns="0" bIns="0" rtlCol="0">
              <a:noAutofit/>
            </a:bodyPr>
            <a:lstStyle/>
            <a:p>
              <a:pPr>
                <a:lnSpc>
                  <a:spcPct val="90000"/>
                </a:lnSpc>
              </a:pPr>
              <a:r>
                <a:rPr lang="en-US" sz="1200" dirty="0"/>
                <a:t>SaaS</a:t>
              </a:r>
            </a:p>
          </p:txBody>
        </p:sp>
        <p:sp>
          <p:nvSpPr>
            <p:cNvPr id="2" name="Oval 1"/>
            <p:cNvSpPr/>
            <p:nvPr/>
          </p:nvSpPr>
          <p:spPr bwMode="gray">
            <a:xfrm>
              <a:off x="599892" y="5415195"/>
              <a:ext cx="167480" cy="167480"/>
            </a:xfrm>
            <a:prstGeom prst="ellipse">
              <a:avLst/>
            </a:prstGeom>
            <a:solidFill>
              <a:srgbClr val="0F758E"/>
            </a:solid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6" name="Rounded Rectangle 5"/>
            <p:cNvSpPr/>
            <p:nvPr/>
          </p:nvSpPr>
          <p:spPr bwMode="gray">
            <a:xfrm>
              <a:off x="599892" y="5693740"/>
              <a:ext cx="149097" cy="149097"/>
            </a:xfrm>
            <a:prstGeom prst="roundRect">
              <a:avLst/>
            </a:prstGeom>
            <a:solidFill>
              <a:srgbClr val="3E9043"/>
            </a:solid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sp>
          <p:nvSpPr>
            <p:cNvPr id="7" name="Hexagon 6"/>
            <p:cNvSpPr/>
            <p:nvPr/>
          </p:nvSpPr>
          <p:spPr bwMode="gray">
            <a:xfrm rot="5400000">
              <a:off x="602575" y="5966721"/>
              <a:ext cx="165663" cy="142813"/>
            </a:xfrm>
            <a:prstGeom prst="hexagon">
              <a:avLst/>
            </a:prstGeom>
            <a:solidFill>
              <a:srgbClr val="922846"/>
            </a:solid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smtClean="0">
                <a:solidFill>
                  <a:schemeClr val="bg1"/>
                </a:solidFill>
              </a:endParaRPr>
            </a:p>
          </p:txBody>
        </p:sp>
      </p:grpSp>
    </p:spTree>
    <p:extLst>
      <p:ext uri="{BB962C8B-B14F-4D97-AF65-F5344CB8AC3E}">
        <p14:creationId xmlns:p14="http://schemas.microsoft.com/office/powerpoint/2010/main" val="1338863300"/>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2956" y="370145"/>
            <a:ext cx="11657013" cy="807803"/>
          </a:xfrm>
        </p:spPr>
        <p:txBody>
          <a:bodyPr/>
          <a:lstStyle/>
          <a:p>
            <a:r>
              <a:rPr lang="en-US" dirty="0"/>
              <a:t>Using the Oracle Brand Cloud Architecture Icon </a:t>
            </a:r>
            <a:r>
              <a:rPr lang="en-US" dirty="0" smtClean="0"/>
              <a:t>in </a:t>
            </a:r>
            <a:r>
              <a:rPr lang="en-US" dirty="0" err="1"/>
              <a:t>d</a:t>
            </a:r>
            <a:r>
              <a:rPr lang="en-US" dirty="0" err="1" smtClean="0"/>
              <a:t>raw.io</a:t>
            </a:r>
            <a:endParaRPr lang="en-US" dirty="0"/>
          </a:p>
        </p:txBody>
      </p:sp>
      <p:sp>
        <p:nvSpPr>
          <p:cNvPr id="6" name="Footer Placeholder 5"/>
          <p:cNvSpPr>
            <a:spLocks noGrp="1"/>
          </p:cNvSpPr>
          <p:nvPr>
            <p:ph type="ftr" sz="quarter" idx="11"/>
          </p:nvPr>
        </p:nvSpPr>
        <p:spPr/>
        <p:txBody>
          <a:bodyPr/>
          <a:lstStyle/>
          <a:p>
            <a:r>
              <a:rPr lang="en-US" dirty="0"/>
              <a:t>Confidential – Oracle Internal</a:t>
            </a:r>
          </a:p>
        </p:txBody>
      </p:sp>
      <p:sp>
        <p:nvSpPr>
          <p:cNvPr id="3" name="Slide Number Placeholder 2"/>
          <p:cNvSpPr>
            <a:spLocks noGrp="1"/>
          </p:cNvSpPr>
          <p:nvPr>
            <p:ph type="sldNum" sz="quarter" idx="12"/>
          </p:nvPr>
        </p:nvSpPr>
        <p:spPr/>
        <p:txBody>
          <a:bodyPr/>
          <a:lstStyle/>
          <a:p>
            <a:fld id="{C51EAA63-D034-42AE-91FA-B13B9518C7BE}" type="slidenum">
              <a:rPr lang="en-US"/>
              <a:t>17</a:t>
            </a:fld>
            <a:endParaRPr lang="en-US" dirty="0"/>
          </a:p>
        </p:txBody>
      </p:sp>
      <p:sp>
        <p:nvSpPr>
          <p:cNvPr id="14" name="Content Placeholder 4"/>
          <p:cNvSpPr txBox="1">
            <a:spLocks/>
          </p:cNvSpPr>
          <p:nvPr/>
        </p:nvSpPr>
        <p:spPr>
          <a:xfrm>
            <a:off x="531151" y="1524001"/>
            <a:ext cx="11100017" cy="4419600"/>
          </a:xfrm>
          <a:prstGeom prst="rect">
            <a:avLst/>
          </a:prstGeom>
        </p:spPr>
        <p:txBody>
          <a:bodyPr/>
          <a:lstStyle>
            <a:lvl1pPr marL="228600" indent="-228600" algn="l" defTabSz="914400" rtl="0" eaLnBrk="1" latinLnBrk="0"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a:lstStyle>
          <a:p>
            <a:r>
              <a:rPr lang="en-US" sz="2400" dirty="0" smtClean="0"/>
              <a:t>Save </a:t>
            </a:r>
            <a:r>
              <a:rPr lang="en-US" sz="2400" dirty="0"/>
              <a:t>the </a:t>
            </a:r>
            <a:r>
              <a:rPr lang="en-US" sz="2400" b="1" dirty="0" err="1" smtClean="0"/>
              <a:t>Oracle_Cloud_Architecture_Icons.xml</a:t>
            </a:r>
            <a:r>
              <a:rPr lang="en-US" sz="2400" b="1" dirty="0" smtClean="0"/>
              <a:t> </a:t>
            </a:r>
            <a:r>
              <a:rPr lang="en-US" sz="2400" dirty="0" smtClean="0"/>
              <a:t>file in the system</a:t>
            </a:r>
          </a:p>
          <a:p>
            <a:r>
              <a:rPr lang="en-US" sz="2400" dirty="0" smtClean="0"/>
              <a:t>Open </a:t>
            </a:r>
            <a:r>
              <a:rPr lang="en-US" sz="2400" dirty="0" err="1"/>
              <a:t>d</a:t>
            </a:r>
            <a:r>
              <a:rPr lang="en-US" sz="2400" dirty="0" err="1" smtClean="0"/>
              <a:t>raw.io</a:t>
            </a:r>
            <a:r>
              <a:rPr lang="en-US" sz="2400" dirty="0" smtClean="0"/>
              <a:t>, click on File-&gt; Open Library from-&gt; Device </a:t>
            </a:r>
          </a:p>
          <a:p>
            <a:r>
              <a:rPr lang="en-US" sz="2400" dirty="0" smtClean="0"/>
              <a:t>Browse the </a:t>
            </a:r>
            <a:r>
              <a:rPr lang="en-US" sz="2400" b="1" dirty="0" err="1" smtClean="0"/>
              <a:t>Oracle_Cloud_Architecture_Icons.xml</a:t>
            </a:r>
            <a:r>
              <a:rPr lang="en-US" sz="2400" b="1" dirty="0" smtClean="0"/>
              <a:t> </a:t>
            </a:r>
            <a:r>
              <a:rPr lang="en-US" sz="2400" dirty="0" smtClean="0"/>
              <a:t>file from the device and click on Open</a:t>
            </a:r>
          </a:p>
          <a:p>
            <a:r>
              <a:rPr lang="en-US" sz="2400" dirty="0" smtClean="0"/>
              <a:t> You will find all the Oracle Brand Cloud Architecture Icons available under the Shapes panel on the left</a:t>
            </a:r>
          </a:p>
          <a:p>
            <a:r>
              <a:rPr lang="en-US" sz="2400" dirty="0" smtClean="0"/>
              <a:t>Start using Oracle Cloud Architecture Icons for our Architectural drawing</a:t>
            </a:r>
          </a:p>
          <a:p>
            <a:endParaRPr lang="en-US" sz="2400" dirty="0"/>
          </a:p>
          <a:p>
            <a:endParaRPr lang="en-US" sz="2400" dirty="0" smtClean="0"/>
          </a:p>
          <a:p>
            <a:endParaRPr lang="en-US" sz="2400" dirty="0"/>
          </a:p>
        </p:txBody>
      </p:sp>
    </p:spTree>
    <p:extLst>
      <p:ext uri="{BB962C8B-B14F-4D97-AF65-F5344CB8AC3E}">
        <p14:creationId xmlns:p14="http://schemas.microsoft.com/office/powerpoint/2010/main" val="201154111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31812" y="421390"/>
            <a:ext cx="11125200" cy="761420"/>
          </a:xfrm>
        </p:spPr>
        <p:txBody>
          <a:bodyPr/>
          <a:lstStyle/>
          <a:p>
            <a:r>
              <a:rPr lang="en-US" dirty="0"/>
              <a:t>Oracle </a:t>
            </a:r>
            <a:r>
              <a:rPr lang="en-US" dirty="0" smtClean="0"/>
              <a:t>Brand </a:t>
            </a:r>
            <a:r>
              <a:rPr lang="en-US" dirty="0"/>
              <a:t>Cloud Architecture </a:t>
            </a:r>
            <a:r>
              <a:rPr lang="en-US" dirty="0" smtClean="0"/>
              <a:t>Icon Collection</a:t>
            </a:r>
            <a:endParaRPr lang="en-US" dirty="0"/>
          </a:p>
        </p:txBody>
      </p:sp>
      <p:sp>
        <p:nvSpPr>
          <p:cNvPr id="22" name="Content Placeholder 21"/>
          <p:cNvSpPr>
            <a:spLocks noGrp="1"/>
          </p:cNvSpPr>
          <p:nvPr>
            <p:ph idx="1"/>
          </p:nvPr>
        </p:nvSpPr>
        <p:spPr>
          <a:xfrm>
            <a:off x="531151" y="1621439"/>
            <a:ext cx="11125862" cy="4098877"/>
          </a:xfrm>
        </p:spPr>
        <p:txBody>
          <a:bodyPr/>
          <a:lstStyle/>
          <a:p>
            <a:r>
              <a:rPr lang="en-US" sz="2000" dirty="0" smtClean="0"/>
              <a:t>We </a:t>
            </a:r>
            <a:r>
              <a:rPr lang="en-US" sz="2000" dirty="0"/>
              <a:t>are pleased to announce </a:t>
            </a:r>
            <a:r>
              <a:rPr lang="en-US" sz="2000" dirty="0" smtClean="0"/>
              <a:t>that we </a:t>
            </a:r>
            <a:r>
              <a:rPr lang="en-US" sz="2000" dirty="0"/>
              <a:t>have refreshed and extended our </a:t>
            </a:r>
            <a:r>
              <a:rPr lang="en-US" sz="2000" dirty="0" smtClean="0"/>
              <a:t>Cloud Architecture Icons library.</a:t>
            </a:r>
          </a:p>
          <a:p>
            <a:r>
              <a:rPr lang="en-US" sz="2000" dirty="0" smtClean="0"/>
              <a:t>Architecture icons </a:t>
            </a:r>
            <a:r>
              <a:rPr lang="en-US" sz="2000" dirty="0"/>
              <a:t>play a crucial role in supporting many Oracle communications. From infographics to </a:t>
            </a:r>
            <a:r>
              <a:rPr lang="en-US" sz="2000" dirty="0" smtClean="0"/>
              <a:t>architecture drawing, video </a:t>
            </a:r>
            <a:r>
              <a:rPr lang="en-US" sz="2000" dirty="0"/>
              <a:t>animations to executive presentations, the ability to convey complex meaning in a small space </a:t>
            </a:r>
            <a:r>
              <a:rPr lang="en-US" sz="2000" dirty="0" smtClean="0"/>
              <a:t>is </a:t>
            </a:r>
            <a:r>
              <a:rPr lang="en-US" sz="2000" dirty="0"/>
              <a:t>second to </a:t>
            </a:r>
            <a:r>
              <a:rPr lang="en-US" sz="2000" dirty="0" smtClean="0"/>
              <a:t>none. </a:t>
            </a:r>
            <a:endParaRPr lang="en-US" sz="2000" dirty="0"/>
          </a:p>
          <a:p>
            <a:r>
              <a:rPr lang="en-US" sz="2000" dirty="0" smtClean="0"/>
              <a:t>The </a:t>
            </a:r>
            <a:r>
              <a:rPr lang="en-US" sz="2000" dirty="0"/>
              <a:t>new icons are straightforward, but thoughtful and modern, built for telling stories across digital and traditional media. The icons prioritize clarity in shape and meaning while offering rich detail through the full Oracle color palette, leveraging neutral base colors with accents of red, </a:t>
            </a:r>
            <a:r>
              <a:rPr lang="en-US" sz="2000" dirty="0" smtClean="0"/>
              <a:t>slate, green</a:t>
            </a:r>
            <a:r>
              <a:rPr lang="en-US" sz="2000" dirty="0"/>
              <a:t>, </a:t>
            </a:r>
            <a:r>
              <a:rPr lang="en-US" sz="2000" dirty="0" smtClean="0"/>
              <a:t>burgundy </a:t>
            </a:r>
            <a:r>
              <a:rPr lang="en-US" sz="2000" dirty="0"/>
              <a:t>and more</a:t>
            </a:r>
            <a:r>
              <a:rPr lang="en-US" sz="2000" dirty="0" smtClean="0"/>
              <a:t>.</a:t>
            </a:r>
            <a:endParaRPr lang="en-US" sz="2000" dirty="0"/>
          </a:p>
        </p:txBody>
      </p:sp>
      <p:sp>
        <p:nvSpPr>
          <p:cNvPr id="3" name="Footer Placeholder 2"/>
          <p:cNvSpPr>
            <a:spLocks noGrp="1"/>
          </p:cNvSpPr>
          <p:nvPr>
            <p:ph type="ftr" sz="quarter" idx="11"/>
          </p:nvPr>
        </p:nvSpPr>
        <p:spPr/>
        <p:txBody>
          <a:bodyPr/>
          <a:lstStyle/>
          <a:p>
            <a:r>
              <a:rPr lang="en-US" dirty="0"/>
              <a:t>Confidential – Oracle Internal</a:t>
            </a:r>
          </a:p>
        </p:txBody>
      </p:sp>
      <p:sp>
        <p:nvSpPr>
          <p:cNvPr id="2" name="Slide Number Placeholder 1"/>
          <p:cNvSpPr>
            <a:spLocks noGrp="1"/>
          </p:cNvSpPr>
          <p:nvPr>
            <p:ph type="sldNum" sz="quarter" idx="12"/>
          </p:nvPr>
        </p:nvSpPr>
        <p:spPr/>
        <p:txBody>
          <a:bodyPr/>
          <a:lstStyle/>
          <a:p>
            <a:fld id="{C51EAA63-D034-42AE-91FA-B13B9518C7BE}" type="slidenum">
              <a:rPr lang="en-US"/>
              <a:pPr/>
              <a:t>2</a:t>
            </a:fld>
            <a:endParaRPr lang="en-US" dirty="0"/>
          </a:p>
        </p:txBody>
      </p:sp>
      <p:sp>
        <p:nvSpPr>
          <p:cNvPr id="11" name="Content Placeholder 8"/>
          <p:cNvSpPr txBox="1">
            <a:spLocks/>
          </p:cNvSpPr>
          <p:nvPr/>
        </p:nvSpPr>
        <p:spPr>
          <a:xfrm>
            <a:off x="531151" y="2580905"/>
            <a:ext cx="4123976" cy="4419600"/>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908364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up 89"/>
          <p:cNvGrpSpPr/>
          <p:nvPr/>
        </p:nvGrpSpPr>
        <p:grpSpPr>
          <a:xfrm>
            <a:off x="356571" y="1914699"/>
            <a:ext cx="11467567" cy="4215811"/>
            <a:chOff x="531811" y="2424721"/>
            <a:chExt cx="10987826" cy="3731629"/>
          </a:xfrm>
          <a:solidFill>
            <a:schemeClr val="accent2">
              <a:lumMod val="20000"/>
              <a:lumOff val="80000"/>
              <a:alpha val="0"/>
            </a:schemeClr>
          </a:solidFill>
        </p:grpSpPr>
        <p:sp>
          <p:nvSpPr>
            <p:cNvPr id="91" name="Rectangle 90">
              <a:hlinkClick r:id="rId3" action="ppaction://hlinksldjump"/>
            </p:cNvPr>
            <p:cNvSpPr/>
            <p:nvPr/>
          </p:nvSpPr>
          <p:spPr bwMode="gray">
            <a:xfrm>
              <a:off x="531812" y="2424721"/>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92" name="Rectangle 91">
              <a:hlinkClick r:id="rId4" action="ppaction://hlinksldjump"/>
            </p:cNvPr>
            <p:cNvSpPr/>
            <p:nvPr/>
          </p:nvSpPr>
          <p:spPr bwMode="gray">
            <a:xfrm>
              <a:off x="2752988" y="2424721"/>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93" name="Rectangle 92">
              <a:hlinkClick r:id="" action="ppaction://noaction"/>
            </p:cNvPr>
            <p:cNvSpPr/>
            <p:nvPr/>
          </p:nvSpPr>
          <p:spPr bwMode="gray">
            <a:xfrm>
              <a:off x="4974164" y="2424721"/>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94" name="Rectangle 93">
              <a:hlinkClick r:id="" action="ppaction://noaction"/>
            </p:cNvPr>
            <p:cNvSpPr/>
            <p:nvPr/>
          </p:nvSpPr>
          <p:spPr bwMode="gray">
            <a:xfrm>
              <a:off x="7195340" y="2424721"/>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95" name="Rectangle 94">
              <a:hlinkClick r:id="" action="ppaction://noaction"/>
            </p:cNvPr>
            <p:cNvSpPr/>
            <p:nvPr/>
          </p:nvSpPr>
          <p:spPr bwMode="gray">
            <a:xfrm>
              <a:off x="9416517" y="2424721"/>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96" name="Rectangle 95">
              <a:hlinkClick r:id="" action="ppaction://noaction"/>
            </p:cNvPr>
            <p:cNvSpPr/>
            <p:nvPr/>
          </p:nvSpPr>
          <p:spPr bwMode="gray">
            <a:xfrm>
              <a:off x="531811" y="4442318"/>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97" name="Rectangle 96">
              <a:hlinkClick r:id="" action="ppaction://noaction"/>
            </p:cNvPr>
            <p:cNvSpPr/>
            <p:nvPr/>
          </p:nvSpPr>
          <p:spPr bwMode="gray">
            <a:xfrm>
              <a:off x="2752988" y="4442318"/>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98" name="Rectangle 97">
              <a:hlinkClick r:id="" action="ppaction://noaction"/>
            </p:cNvPr>
            <p:cNvSpPr/>
            <p:nvPr/>
          </p:nvSpPr>
          <p:spPr bwMode="gray">
            <a:xfrm>
              <a:off x="4974165" y="4442318"/>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99" name="Rectangle 98">
              <a:hlinkClick r:id="" action="ppaction://noaction"/>
            </p:cNvPr>
            <p:cNvSpPr/>
            <p:nvPr/>
          </p:nvSpPr>
          <p:spPr bwMode="gray">
            <a:xfrm>
              <a:off x="7195342" y="4442318"/>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sp>
          <p:nvSpPr>
            <p:cNvPr id="100" name="Rectangle 99">
              <a:hlinkClick r:id="" action="ppaction://noaction"/>
            </p:cNvPr>
            <p:cNvSpPr/>
            <p:nvPr/>
          </p:nvSpPr>
          <p:spPr bwMode="gray">
            <a:xfrm>
              <a:off x="9416517" y="4442318"/>
              <a:ext cx="2103120" cy="1714032"/>
            </a:xfrm>
            <a:prstGeom prst="rect">
              <a:avLst/>
            </a:prstGeom>
            <a:grp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grpSp>
      <p:sp>
        <p:nvSpPr>
          <p:cNvPr id="3" name="Footer Placeholder 2"/>
          <p:cNvSpPr>
            <a:spLocks noGrp="1"/>
          </p:cNvSpPr>
          <p:nvPr>
            <p:ph type="ftr" sz="quarter" idx="11"/>
          </p:nvPr>
        </p:nvSpPr>
        <p:spPr/>
        <p:txBody>
          <a:bodyPr/>
          <a:lstStyle/>
          <a:p>
            <a:r>
              <a:rPr lang="en-US" dirty="0"/>
              <a:t>Confidential – Oracle Internal</a:t>
            </a:r>
          </a:p>
        </p:txBody>
      </p:sp>
      <p:sp>
        <p:nvSpPr>
          <p:cNvPr id="2" name="Slide Number Placeholder 1"/>
          <p:cNvSpPr>
            <a:spLocks noGrp="1"/>
          </p:cNvSpPr>
          <p:nvPr>
            <p:ph type="sldNum" sz="quarter" idx="12"/>
          </p:nvPr>
        </p:nvSpPr>
        <p:spPr/>
        <p:txBody>
          <a:bodyPr/>
          <a:lstStyle/>
          <a:p>
            <a:fld id="{C51EAA63-D034-42AE-91FA-B13B9518C7BE}" type="slidenum">
              <a:rPr lang="en-US"/>
              <a:pPr/>
              <a:t>3</a:t>
            </a:fld>
            <a:endParaRPr lang="en-US" dirty="0"/>
          </a:p>
        </p:txBody>
      </p:sp>
      <p:sp>
        <p:nvSpPr>
          <p:cNvPr id="11" name="Text Placeholder 10"/>
          <p:cNvSpPr>
            <a:spLocks noGrp="1"/>
          </p:cNvSpPr>
          <p:nvPr>
            <p:ph type="body" sz="quarter" idx="13"/>
          </p:nvPr>
        </p:nvSpPr>
        <p:spPr>
          <a:xfrm>
            <a:off x="531814" y="1243081"/>
            <a:ext cx="11125198" cy="377629"/>
          </a:xfrm>
        </p:spPr>
        <p:txBody>
          <a:bodyPr/>
          <a:lstStyle/>
          <a:p>
            <a:r>
              <a:rPr lang="en-US" dirty="0" smtClean="0">
                <a:solidFill>
                  <a:schemeClr val="accent3"/>
                </a:solidFill>
              </a:rPr>
              <a:t>5 </a:t>
            </a:r>
            <a:r>
              <a:rPr lang="en-US" dirty="0">
                <a:solidFill>
                  <a:schemeClr val="accent3"/>
                </a:solidFill>
              </a:rPr>
              <a:t>Categories / Examples</a:t>
            </a:r>
          </a:p>
        </p:txBody>
      </p:sp>
      <p:sp>
        <p:nvSpPr>
          <p:cNvPr id="6" name="Title 5"/>
          <p:cNvSpPr>
            <a:spLocks noGrp="1"/>
          </p:cNvSpPr>
          <p:nvPr>
            <p:ph type="title"/>
          </p:nvPr>
        </p:nvSpPr>
        <p:spPr>
          <a:xfrm>
            <a:off x="531811" y="682645"/>
            <a:ext cx="11445329" cy="500977"/>
          </a:xfrm>
        </p:spPr>
        <p:txBody>
          <a:bodyPr/>
          <a:lstStyle/>
          <a:p>
            <a:r>
              <a:rPr lang="en-US" dirty="0"/>
              <a:t>Oracle Brand Cloud Architecture </a:t>
            </a:r>
            <a:r>
              <a:rPr lang="en-US" dirty="0" smtClean="0"/>
              <a:t>Icon </a:t>
            </a:r>
            <a:r>
              <a:rPr lang="en-US" dirty="0"/>
              <a:t>C</a:t>
            </a:r>
            <a:r>
              <a:rPr lang="en-US" dirty="0" smtClean="0"/>
              <a:t>ollection </a:t>
            </a:r>
            <a:r>
              <a:rPr lang="en-US" dirty="0"/>
              <a:t>O</a:t>
            </a:r>
            <a:r>
              <a:rPr lang="en-US" dirty="0" smtClean="0"/>
              <a:t>verview</a:t>
            </a:r>
            <a:endParaRPr lang="en-US" dirty="0"/>
          </a:p>
        </p:txBody>
      </p:sp>
      <p:sp>
        <p:nvSpPr>
          <p:cNvPr id="59" name="Rectangle 58"/>
          <p:cNvSpPr/>
          <p:nvPr/>
        </p:nvSpPr>
        <p:spPr>
          <a:xfrm>
            <a:off x="630026" y="3575481"/>
            <a:ext cx="1563377" cy="215444"/>
          </a:xfrm>
          <a:prstGeom prst="rect">
            <a:avLst/>
          </a:prstGeom>
        </p:spPr>
        <p:txBody>
          <a:bodyPr wrap="none" lIns="0" tIns="0" rIns="0" bIns="0">
            <a:spAutoFit/>
          </a:bodyPr>
          <a:lstStyle/>
          <a:p>
            <a:pPr algn="ctr"/>
            <a:r>
              <a:rPr lang="en-US" sz="1400" dirty="0"/>
              <a:t>Oracle </a:t>
            </a:r>
            <a:r>
              <a:rPr lang="en-US" sz="1400"/>
              <a:t>Data </a:t>
            </a:r>
            <a:r>
              <a:rPr lang="en-US" sz="1400" smtClean="0"/>
              <a:t>Center_1</a:t>
            </a:r>
            <a:endParaRPr lang="en-US" sz="1400" dirty="0"/>
          </a:p>
        </p:txBody>
      </p:sp>
      <p:sp>
        <p:nvSpPr>
          <p:cNvPr id="60" name="Rectangle 59">
            <a:hlinkClick r:id="rId3" action="ppaction://hlinksldjump"/>
          </p:cNvPr>
          <p:cNvSpPr/>
          <p:nvPr/>
        </p:nvSpPr>
        <p:spPr>
          <a:xfrm>
            <a:off x="361414" y="2079666"/>
            <a:ext cx="2100007" cy="365760"/>
          </a:xfrm>
          <a:prstGeom prst="rect">
            <a:avLst/>
          </a:prstGeom>
        </p:spPr>
        <p:txBody>
          <a:bodyPr wrap="none" lIns="0" tIns="0" rIns="0" bIns="0">
            <a:noAutofit/>
          </a:bodyPr>
          <a:lstStyle/>
          <a:p>
            <a:pPr algn="ctr"/>
            <a:r>
              <a:rPr lang="en-US" sz="1600" u="sng" dirty="0" smtClean="0">
                <a:solidFill>
                  <a:srgbClr val="004053"/>
                </a:solidFill>
              </a:rPr>
              <a:t>General</a:t>
            </a:r>
            <a:endParaRPr lang="en-US" sz="1600" u="sng" dirty="0">
              <a:solidFill>
                <a:srgbClr val="004053"/>
              </a:solidFill>
            </a:endParaRPr>
          </a:p>
        </p:txBody>
      </p:sp>
      <p:sp>
        <p:nvSpPr>
          <p:cNvPr id="61" name="Rectangle 60"/>
          <p:cNvSpPr/>
          <p:nvPr/>
        </p:nvSpPr>
        <p:spPr>
          <a:xfrm>
            <a:off x="3085168" y="3575481"/>
            <a:ext cx="1537793" cy="215444"/>
          </a:xfrm>
          <a:prstGeom prst="rect">
            <a:avLst/>
          </a:prstGeom>
        </p:spPr>
        <p:txBody>
          <a:bodyPr wrap="none" lIns="0" tIns="0" rIns="0" bIns="0">
            <a:spAutoFit/>
          </a:bodyPr>
          <a:lstStyle/>
          <a:p>
            <a:pPr algn="ctr"/>
            <a:r>
              <a:rPr lang="en-US" sz="1400" dirty="0"/>
              <a:t>Project Management</a:t>
            </a:r>
          </a:p>
        </p:txBody>
      </p:sp>
      <p:sp>
        <p:nvSpPr>
          <p:cNvPr id="62" name="Rectangle 61">
            <a:hlinkClick r:id="rId4" action="ppaction://hlinksldjump"/>
          </p:cNvPr>
          <p:cNvSpPr/>
          <p:nvPr/>
        </p:nvSpPr>
        <p:spPr>
          <a:xfrm>
            <a:off x="2792892" y="2079665"/>
            <a:ext cx="2110882" cy="365760"/>
          </a:xfrm>
          <a:prstGeom prst="rect">
            <a:avLst/>
          </a:prstGeom>
        </p:spPr>
        <p:txBody>
          <a:bodyPr wrap="square" lIns="0" tIns="0" rIns="0" bIns="0">
            <a:noAutofit/>
          </a:bodyPr>
          <a:lstStyle/>
          <a:p>
            <a:pPr algn="ctr"/>
            <a:r>
              <a:rPr lang="en-US" sz="1600" u="sng" dirty="0">
                <a:solidFill>
                  <a:srgbClr val="004053"/>
                </a:solidFill>
              </a:rPr>
              <a:t>SaaS</a:t>
            </a:r>
          </a:p>
        </p:txBody>
      </p:sp>
      <p:sp>
        <p:nvSpPr>
          <p:cNvPr id="65" name="Rectangle 64"/>
          <p:cNvSpPr/>
          <p:nvPr/>
        </p:nvSpPr>
        <p:spPr>
          <a:xfrm>
            <a:off x="5415524" y="3575481"/>
            <a:ext cx="1304589" cy="215444"/>
          </a:xfrm>
          <a:prstGeom prst="rect">
            <a:avLst/>
          </a:prstGeom>
        </p:spPr>
        <p:txBody>
          <a:bodyPr wrap="none" lIns="0" tIns="0" rIns="0" bIns="0">
            <a:spAutoFit/>
          </a:bodyPr>
          <a:lstStyle/>
          <a:p>
            <a:pPr algn="ctr"/>
            <a:r>
              <a:rPr lang="en-US" sz="1400" dirty="0"/>
              <a:t>Data Visualization</a:t>
            </a:r>
          </a:p>
        </p:txBody>
      </p:sp>
      <p:sp>
        <p:nvSpPr>
          <p:cNvPr id="66" name="Rectangle 65">
            <a:hlinkClick r:id="rId5" action="ppaction://hlinksldjump"/>
          </p:cNvPr>
          <p:cNvSpPr/>
          <p:nvPr/>
        </p:nvSpPr>
        <p:spPr>
          <a:xfrm>
            <a:off x="4995767" y="2079665"/>
            <a:ext cx="2121758" cy="365760"/>
          </a:xfrm>
          <a:prstGeom prst="rect">
            <a:avLst/>
          </a:prstGeom>
        </p:spPr>
        <p:txBody>
          <a:bodyPr wrap="none" lIns="0" tIns="0" rIns="0" bIns="0">
            <a:noAutofit/>
          </a:bodyPr>
          <a:lstStyle/>
          <a:p>
            <a:pPr algn="ctr"/>
            <a:r>
              <a:rPr lang="en-US" sz="1600" u="sng" dirty="0">
                <a:solidFill>
                  <a:srgbClr val="004053"/>
                </a:solidFill>
              </a:rPr>
              <a:t>PaaS</a:t>
            </a:r>
          </a:p>
        </p:txBody>
      </p:sp>
      <p:sp>
        <p:nvSpPr>
          <p:cNvPr id="68" name="Rectangle 67"/>
          <p:cNvSpPr/>
          <p:nvPr/>
        </p:nvSpPr>
        <p:spPr>
          <a:xfrm>
            <a:off x="7794276" y="3575481"/>
            <a:ext cx="1411605" cy="215444"/>
          </a:xfrm>
          <a:prstGeom prst="rect">
            <a:avLst/>
          </a:prstGeom>
        </p:spPr>
        <p:txBody>
          <a:bodyPr wrap="none" lIns="0" tIns="0" rIns="0" bIns="0">
            <a:spAutoFit/>
          </a:bodyPr>
          <a:lstStyle/>
          <a:p>
            <a:pPr algn="ctr"/>
            <a:r>
              <a:rPr lang="en-US" sz="1400" dirty="0"/>
              <a:t>Data Center Region</a:t>
            </a:r>
          </a:p>
        </p:txBody>
      </p:sp>
      <p:sp>
        <p:nvSpPr>
          <p:cNvPr id="69" name="Rectangle 68">
            <a:hlinkClick r:id="rId6" action="ppaction://hlinksldjump"/>
          </p:cNvPr>
          <p:cNvSpPr/>
          <p:nvPr/>
        </p:nvSpPr>
        <p:spPr>
          <a:xfrm>
            <a:off x="7417447" y="2079665"/>
            <a:ext cx="2132930" cy="365760"/>
          </a:xfrm>
          <a:prstGeom prst="rect">
            <a:avLst/>
          </a:prstGeom>
        </p:spPr>
        <p:txBody>
          <a:bodyPr wrap="none" lIns="0" tIns="0" rIns="0" bIns="0">
            <a:noAutofit/>
          </a:bodyPr>
          <a:lstStyle/>
          <a:p>
            <a:pPr algn="ctr"/>
            <a:r>
              <a:rPr lang="en-US" sz="1600" u="sng" dirty="0">
                <a:solidFill>
                  <a:srgbClr val="004053"/>
                </a:solidFill>
              </a:rPr>
              <a:t>IaaS</a:t>
            </a:r>
          </a:p>
        </p:txBody>
      </p:sp>
      <p:sp>
        <p:nvSpPr>
          <p:cNvPr id="70" name="Rectangle 69">
            <a:hlinkClick r:id="rId7" action="ppaction://hlinksldjump"/>
          </p:cNvPr>
          <p:cNvSpPr/>
          <p:nvPr/>
        </p:nvSpPr>
        <p:spPr>
          <a:xfrm>
            <a:off x="9630119" y="2079665"/>
            <a:ext cx="2069685" cy="365760"/>
          </a:xfrm>
          <a:prstGeom prst="rect">
            <a:avLst/>
          </a:prstGeom>
        </p:spPr>
        <p:txBody>
          <a:bodyPr wrap="none" lIns="0" tIns="0" rIns="0" bIns="0">
            <a:noAutofit/>
          </a:bodyPr>
          <a:lstStyle/>
          <a:p>
            <a:pPr algn="ctr"/>
            <a:r>
              <a:rPr lang="en-US" sz="1600" u="sng" dirty="0">
                <a:solidFill>
                  <a:srgbClr val="004053"/>
                </a:solidFill>
              </a:rPr>
              <a:t>Engineered Systems</a:t>
            </a:r>
          </a:p>
        </p:txBody>
      </p:sp>
      <p:sp>
        <p:nvSpPr>
          <p:cNvPr id="71" name="Rectangle 70"/>
          <p:cNvSpPr/>
          <p:nvPr/>
        </p:nvSpPr>
        <p:spPr>
          <a:xfrm>
            <a:off x="10436470" y="3575481"/>
            <a:ext cx="574902" cy="215444"/>
          </a:xfrm>
          <a:prstGeom prst="rect">
            <a:avLst/>
          </a:prstGeom>
        </p:spPr>
        <p:txBody>
          <a:bodyPr wrap="none" lIns="0" tIns="0" rIns="0" bIns="0">
            <a:spAutoFit/>
          </a:bodyPr>
          <a:lstStyle/>
          <a:p>
            <a:pPr algn="ctr"/>
            <a:r>
              <a:rPr lang="en-US" sz="1400" dirty="0"/>
              <a:t>Exadata</a:t>
            </a:r>
          </a:p>
        </p:txBody>
      </p:sp>
      <p:pic>
        <p:nvPicPr>
          <p:cNvPr id="49" name="Picture 48"/>
          <p:cNvPicPr>
            <a:picLocks noChangeAspect="1"/>
          </p:cNvPicPr>
          <p:nvPr/>
        </p:nvPicPr>
        <p:blipFill>
          <a:blip r:embed="rId8"/>
          <a:stretch>
            <a:fillRect/>
          </a:stretch>
        </p:blipFill>
        <p:spPr>
          <a:xfrm>
            <a:off x="522305" y="2672943"/>
            <a:ext cx="715732" cy="644905"/>
          </a:xfrm>
          <a:prstGeom prst="rect">
            <a:avLst/>
          </a:prstGeom>
        </p:spPr>
      </p:pic>
      <p:pic>
        <p:nvPicPr>
          <p:cNvPr id="50" name="Picture 49"/>
          <p:cNvPicPr>
            <a:picLocks noChangeAspect="1"/>
          </p:cNvPicPr>
          <p:nvPr/>
        </p:nvPicPr>
        <p:blipFill>
          <a:blip r:embed="rId9"/>
          <a:stretch>
            <a:fillRect/>
          </a:stretch>
        </p:blipFill>
        <p:spPr>
          <a:xfrm>
            <a:off x="1603045" y="2640566"/>
            <a:ext cx="980247" cy="709658"/>
          </a:xfrm>
          <a:prstGeom prst="rect">
            <a:avLst/>
          </a:prstGeom>
        </p:spPr>
      </p:pic>
      <p:pic>
        <p:nvPicPr>
          <p:cNvPr id="88" name="Picture 87"/>
          <p:cNvPicPr>
            <a:picLocks noChangeAspect="1"/>
          </p:cNvPicPr>
          <p:nvPr/>
        </p:nvPicPr>
        <p:blipFill>
          <a:blip r:embed="rId10"/>
          <a:stretch>
            <a:fillRect/>
          </a:stretch>
        </p:blipFill>
        <p:spPr>
          <a:xfrm>
            <a:off x="4042433" y="2664608"/>
            <a:ext cx="661574" cy="661574"/>
          </a:xfrm>
          <a:prstGeom prst="rect">
            <a:avLst/>
          </a:prstGeom>
        </p:spPr>
      </p:pic>
      <p:pic>
        <p:nvPicPr>
          <p:cNvPr id="89" name="Picture 88"/>
          <p:cNvPicPr>
            <a:picLocks noChangeAspect="1"/>
          </p:cNvPicPr>
          <p:nvPr/>
        </p:nvPicPr>
        <p:blipFill>
          <a:blip r:embed="rId11"/>
          <a:stretch>
            <a:fillRect/>
          </a:stretch>
        </p:blipFill>
        <p:spPr>
          <a:xfrm>
            <a:off x="3133264" y="2669680"/>
            <a:ext cx="538878" cy="651430"/>
          </a:xfrm>
          <a:prstGeom prst="rect">
            <a:avLst/>
          </a:prstGeom>
        </p:spPr>
      </p:pic>
      <p:cxnSp>
        <p:nvCxnSpPr>
          <p:cNvPr id="106" name="Straight Connector 105"/>
          <p:cNvCxnSpPr/>
          <p:nvPr/>
        </p:nvCxnSpPr>
        <p:spPr>
          <a:xfrm>
            <a:off x="6114686" y="2467551"/>
            <a:ext cx="0" cy="1055689"/>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cxnSp>
        <p:nvCxnSpPr>
          <p:cNvPr id="113" name="Straight Connector 112"/>
          <p:cNvCxnSpPr/>
          <p:nvPr/>
        </p:nvCxnSpPr>
        <p:spPr>
          <a:xfrm>
            <a:off x="3851870" y="2467551"/>
            <a:ext cx="0" cy="1055689"/>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cxnSp>
        <p:nvCxnSpPr>
          <p:cNvPr id="114" name="Straight Connector 113"/>
          <p:cNvCxnSpPr/>
          <p:nvPr/>
        </p:nvCxnSpPr>
        <p:spPr>
          <a:xfrm>
            <a:off x="1413900" y="2467551"/>
            <a:ext cx="0" cy="1055689"/>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pic>
        <p:nvPicPr>
          <p:cNvPr id="115" name="Picture 114"/>
          <p:cNvPicPr>
            <a:picLocks noChangeAspect="1"/>
          </p:cNvPicPr>
          <p:nvPr/>
        </p:nvPicPr>
        <p:blipFill>
          <a:blip r:embed="rId12"/>
          <a:stretch>
            <a:fillRect/>
          </a:stretch>
        </p:blipFill>
        <p:spPr>
          <a:xfrm>
            <a:off x="8680601" y="2620418"/>
            <a:ext cx="656212" cy="749955"/>
          </a:xfrm>
          <a:prstGeom prst="rect">
            <a:avLst/>
          </a:prstGeom>
        </p:spPr>
      </p:pic>
      <p:pic>
        <p:nvPicPr>
          <p:cNvPr id="116" name="Picture 115"/>
          <p:cNvPicPr>
            <a:picLocks noChangeAspect="1"/>
          </p:cNvPicPr>
          <p:nvPr/>
        </p:nvPicPr>
        <p:blipFill>
          <a:blip r:embed="rId13"/>
          <a:stretch>
            <a:fillRect/>
          </a:stretch>
        </p:blipFill>
        <p:spPr>
          <a:xfrm>
            <a:off x="7664124" y="2679914"/>
            <a:ext cx="651316" cy="630963"/>
          </a:xfrm>
          <a:prstGeom prst="rect">
            <a:avLst/>
          </a:prstGeom>
        </p:spPr>
      </p:pic>
      <p:cxnSp>
        <p:nvCxnSpPr>
          <p:cNvPr id="117" name="Straight Connector 116"/>
          <p:cNvCxnSpPr/>
          <p:nvPr/>
        </p:nvCxnSpPr>
        <p:spPr>
          <a:xfrm>
            <a:off x="8497504" y="2467551"/>
            <a:ext cx="0" cy="1055689"/>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pic>
        <p:nvPicPr>
          <p:cNvPr id="118" name="Picture 117"/>
          <p:cNvPicPr>
            <a:picLocks noChangeAspect="1"/>
          </p:cNvPicPr>
          <p:nvPr/>
        </p:nvPicPr>
        <p:blipFill>
          <a:blip r:embed="rId14"/>
          <a:stretch>
            <a:fillRect/>
          </a:stretch>
        </p:blipFill>
        <p:spPr>
          <a:xfrm>
            <a:off x="10898135" y="2641805"/>
            <a:ext cx="552485" cy="707181"/>
          </a:xfrm>
          <a:prstGeom prst="rect">
            <a:avLst/>
          </a:prstGeom>
        </p:spPr>
      </p:pic>
      <p:pic>
        <p:nvPicPr>
          <p:cNvPr id="119" name="Picture 118"/>
          <p:cNvPicPr>
            <a:picLocks noChangeAspect="1"/>
          </p:cNvPicPr>
          <p:nvPr/>
        </p:nvPicPr>
        <p:blipFill>
          <a:blip r:embed="rId15"/>
          <a:stretch>
            <a:fillRect/>
          </a:stretch>
        </p:blipFill>
        <p:spPr>
          <a:xfrm>
            <a:off x="9987211" y="2636390"/>
            <a:ext cx="516071" cy="718010"/>
          </a:xfrm>
          <a:prstGeom prst="rect">
            <a:avLst/>
          </a:prstGeom>
        </p:spPr>
      </p:pic>
      <p:cxnSp>
        <p:nvCxnSpPr>
          <p:cNvPr id="120" name="Straight Connector 119"/>
          <p:cNvCxnSpPr/>
          <p:nvPr/>
        </p:nvCxnSpPr>
        <p:spPr>
          <a:xfrm>
            <a:off x="10686931" y="2467551"/>
            <a:ext cx="0" cy="1055689"/>
          </a:xfrm>
          <a:prstGeom prst="line">
            <a:avLst/>
          </a:prstGeom>
          <a:ln>
            <a:solidFill>
              <a:schemeClr val="bg1">
                <a:lumMod val="85000"/>
              </a:schemeClr>
            </a:solidFill>
          </a:ln>
        </p:spPr>
        <p:style>
          <a:lnRef idx="1">
            <a:schemeClr val="accent3"/>
          </a:lnRef>
          <a:fillRef idx="0">
            <a:schemeClr val="accent3"/>
          </a:fillRef>
          <a:effectRef idx="0">
            <a:schemeClr val="accent3"/>
          </a:effectRef>
          <a:fontRef idx="minor">
            <a:schemeClr val="tx1"/>
          </a:fontRef>
        </p:style>
      </p:cxnSp>
      <p:pic>
        <p:nvPicPr>
          <p:cNvPr id="126" name="Picture 125"/>
          <p:cNvPicPr>
            <a:picLocks noChangeAspect="1"/>
          </p:cNvPicPr>
          <p:nvPr/>
        </p:nvPicPr>
        <p:blipFill>
          <a:blip r:embed="rId16"/>
          <a:stretch>
            <a:fillRect/>
          </a:stretch>
        </p:blipFill>
        <p:spPr>
          <a:xfrm>
            <a:off x="6304916" y="2677402"/>
            <a:ext cx="635986" cy="635986"/>
          </a:xfrm>
          <a:prstGeom prst="rect">
            <a:avLst/>
          </a:prstGeom>
        </p:spPr>
      </p:pic>
      <p:pic>
        <p:nvPicPr>
          <p:cNvPr id="127" name="Picture 126"/>
          <p:cNvPicPr>
            <a:picLocks noChangeAspect="1"/>
          </p:cNvPicPr>
          <p:nvPr/>
        </p:nvPicPr>
        <p:blipFill>
          <a:blip r:embed="rId17"/>
          <a:stretch>
            <a:fillRect/>
          </a:stretch>
        </p:blipFill>
        <p:spPr>
          <a:xfrm>
            <a:off x="5205132" y="2722092"/>
            <a:ext cx="713939" cy="546607"/>
          </a:xfrm>
          <a:prstGeom prst="rect">
            <a:avLst/>
          </a:prstGeom>
        </p:spPr>
      </p:pic>
    </p:spTree>
    <p:extLst>
      <p:ext uri="{BB962C8B-B14F-4D97-AF65-F5344CB8AC3E}">
        <p14:creationId xmlns:p14="http://schemas.microsoft.com/office/powerpoint/2010/main" val="1163703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2956" y="370145"/>
            <a:ext cx="11657013" cy="807803"/>
          </a:xfrm>
        </p:spPr>
        <p:txBody>
          <a:bodyPr/>
          <a:lstStyle/>
          <a:p>
            <a:r>
              <a:rPr lang="en-US" dirty="0"/>
              <a:t>Using the Oracle Brand Cloud Architecture </a:t>
            </a:r>
            <a:r>
              <a:rPr lang="en-US"/>
              <a:t>Icon </a:t>
            </a:r>
            <a:r>
              <a:rPr lang="en-US" smtClean="0"/>
              <a:t>Contact </a:t>
            </a:r>
            <a:r>
              <a:rPr lang="en-US" dirty="0"/>
              <a:t>Sheet</a:t>
            </a:r>
          </a:p>
        </p:txBody>
      </p:sp>
      <p:sp>
        <p:nvSpPr>
          <p:cNvPr id="6" name="Footer Placeholder 5"/>
          <p:cNvSpPr>
            <a:spLocks noGrp="1"/>
          </p:cNvSpPr>
          <p:nvPr>
            <p:ph type="ftr" sz="quarter" idx="11"/>
          </p:nvPr>
        </p:nvSpPr>
        <p:spPr/>
        <p:txBody>
          <a:bodyPr/>
          <a:lstStyle/>
          <a:p>
            <a:r>
              <a:rPr lang="en-US" dirty="0"/>
              <a:t>Confidential – Oracle Internal</a:t>
            </a:r>
          </a:p>
        </p:txBody>
      </p:sp>
      <p:sp>
        <p:nvSpPr>
          <p:cNvPr id="3" name="Slide Number Placeholder 2"/>
          <p:cNvSpPr>
            <a:spLocks noGrp="1"/>
          </p:cNvSpPr>
          <p:nvPr>
            <p:ph type="sldNum" sz="quarter" idx="12"/>
          </p:nvPr>
        </p:nvSpPr>
        <p:spPr/>
        <p:txBody>
          <a:bodyPr/>
          <a:lstStyle/>
          <a:p>
            <a:fld id="{C51EAA63-D034-42AE-91FA-B13B9518C7BE}" type="slidenum">
              <a:rPr lang="en-US"/>
              <a:t>4</a:t>
            </a:fld>
            <a:endParaRPr lang="en-US" dirty="0"/>
          </a:p>
        </p:txBody>
      </p:sp>
      <p:sp>
        <p:nvSpPr>
          <p:cNvPr id="14" name="Content Placeholder 4"/>
          <p:cNvSpPr txBox="1">
            <a:spLocks/>
          </p:cNvSpPr>
          <p:nvPr/>
        </p:nvSpPr>
        <p:spPr>
          <a:xfrm>
            <a:off x="531151" y="1524001"/>
            <a:ext cx="11100017" cy="4419600"/>
          </a:xfrm>
          <a:prstGeom prst="rect">
            <a:avLst/>
          </a:prstGeom>
        </p:spPr>
        <p:txBody>
          <a:bodyPr/>
          <a:lstStyle>
            <a:lvl1pPr marL="228600" indent="-228600" algn="l" defTabSz="914400" rtl="0" eaLnBrk="1" latinLnBrk="0" hangingPunct="1">
              <a:lnSpc>
                <a:spcPct val="90000"/>
              </a:lnSpc>
              <a:spcBef>
                <a:spcPts val="12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02920" indent="-228600" algn="l" defTabSz="914400" rtl="0" eaLnBrk="1" latinLnBrk="0" hangingPunct="1">
              <a:lnSpc>
                <a:spcPct val="90000"/>
              </a:lnSpc>
              <a:spcBef>
                <a:spcPts val="800"/>
              </a:spcBef>
              <a:buClr>
                <a:schemeClr val="tx1">
                  <a:lumMod val="60000"/>
                  <a:lumOff val="40000"/>
                </a:schemeClr>
              </a:buClr>
              <a:buFont typeface="Arial" panose="020B0604020202020204" pitchFamily="34" charset="0"/>
              <a:buChar char="–"/>
              <a:defRPr sz="2400" kern="1200">
                <a:solidFill>
                  <a:schemeClr val="tx1"/>
                </a:solidFill>
                <a:latin typeface="+mn-lt"/>
                <a:ea typeface="+mn-ea"/>
                <a:cs typeface="+mn-cs"/>
              </a:defRPr>
            </a:lvl2pPr>
            <a:lvl3pPr marL="731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960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800" kern="1200">
                <a:solidFill>
                  <a:schemeClr val="tx1"/>
                </a:solidFill>
                <a:latin typeface="+mn-lt"/>
                <a:ea typeface="+mn-ea"/>
                <a:cs typeface="+mn-cs"/>
              </a:defRPr>
            </a:lvl4pPr>
            <a:lvl5pPr marL="11887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a:lstStyle>
          <a:p>
            <a:r>
              <a:rPr lang="en-US" sz="2400" dirty="0"/>
              <a:t>The action buttons located at the lower right corner on your screen have been set up for easy navigation through this contact sheet document. </a:t>
            </a:r>
            <a:endParaRPr lang="en-US" sz="2400" dirty="0" smtClean="0"/>
          </a:p>
          <a:p>
            <a:r>
              <a:rPr lang="en-US" sz="2400" dirty="0" smtClean="0"/>
              <a:t>PowerPoint </a:t>
            </a:r>
            <a:r>
              <a:rPr lang="en-US" sz="2400" dirty="0"/>
              <a:t>users will need to activate the button</a:t>
            </a:r>
            <a:r>
              <a:rPr lang="en-US" altLang="zh-TW" sz="2400" dirty="0"/>
              <a:t>s</a:t>
            </a:r>
            <a:r>
              <a:rPr lang="en-US" sz="2400" dirty="0"/>
              <a:t> by starting </a:t>
            </a:r>
            <a:r>
              <a:rPr lang="en-US" sz="2400" b="1" dirty="0"/>
              <a:t>Slide Show </a:t>
            </a:r>
            <a:r>
              <a:rPr lang="en-US" sz="2400" dirty="0"/>
              <a:t>mode. Clicking the home button      will take you to the Categories / Examples slide. Navigate to different categories by clicking on the icons. </a:t>
            </a:r>
            <a:endParaRPr lang="en-US" sz="2400" dirty="0" smtClean="0"/>
          </a:p>
          <a:p>
            <a:r>
              <a:rPr lang="en-US" sz="2400" dirty="0" smtClean="0"/>
              <a:t>Press </a:t>
            </a:r>
            <a:r>
              <a:rPr lang="en-US" sz="2400" b="1" dirty="0"/>
              <a:t>ESC</a:t>
            </a:r>
            <a:r>
              <a:rPr lang="en-US" sz="2400" dirty="0"/>
              <a:t> key to exit Slide Show mode and select the icons to use in your presentation or other Microsoft Office documents</a:t>
            </a:r>
            <a:r>
              <a:rPr lang="en-US" sz="2400" dirty="0" smtClean="0"/>
              <a:t>.</a:t>
            </a:r>
            <a:endParaRPr lang="en-US" sz="2400" dirty="0"/>
          </a:p>
        </p:txBody>
      </p:sp>
      <p:grpSp>
        <p:nvGrpSpPr>
          <p:cNvPr id="39" name="Group 38"/>
          <p:cNvGrpSpPr>
            <a:grpSpLocks noChangeAspect="1"/>
          </p:cNvGrpSpPr>
          <p:nvPr/>
        </p:nvGrpSpPr>
        <p:grpSpPr>
          <a:xfrm>
            <a:off x="4010963" y="2733446"/>
            <a:ext cx="274320" cy="274320"/>
            <a:chOff x="10523626" y="4924299"/>
            <a:chExt cx="228600" cy="228600"/>
          </a:xfrm>
        </p:grpSpPr>
        <p:sp>
          <p:nvSpPr>
            <p:cNvPr id="40" name="Rectangle 28">
              <a:hlinkClick r:id="rId3" action="ppaction://hlinksldjump"/>
            </p:cNvPr>
            <p:cNvSpPr/>
            <p:nvPr userDrawn="1"/>
          </p:nvSpPr>
          <p:spPr>
            <a:xfrm>
              <a:off x="10523626" y="4924299"/>
              <a:ext cx="228600" cy="228600"/>
            </a:xfrm>
            <a:custGeom>
              <a:avLst/>
              <a:gdLst/>
              <a:ahLst/>
              <a:cxnLst/>
              <a:rect l="l" t="t" r="r" b="b"/>
              <a:pathLst>
                <a:path w="228600" h="228600">
                  <a:moveTo>
                    <a:pt x="114301" y="42830"/>
                  </a:moveTo>
                  <a:lnTo>
                    <a:pt x="36515" y="116880"/>
                  </a:lnTo>
                  <a:lnTo>
                    <a:pt x="59533" y="116880"/>
                  </a:lnTo>
                  <a:lnTo>
                    <a:pt x="59533" y="190523"/>
                  </a:lnTo>
                  <a:lnTo>
                    <a:pt x="96013" y="190523"/>
                  </a:lnTo>
                  <a:lnTo>
                    <a:pt x="96013" y="144804"/>
                  </a:lnTo>
                  <a:lnTo>
                    <a:pt x="132589" y="144804"/>
                  </a:lnTo>
                  <a:lnTo>
                    <a:pt x="132589" y="190523"/>
                  </a:lnTo>
                  <a:lnTo>
                    <a:pt x="169070" y="190523"/>
                  </a:lnTo>
                  <a:lnTo>
                    <a:pt x="169070" y="116880"/>
                  </a:lnTo>
                  <a:lnTo>
                    <a:pt x="192087" y="116880"/>
                  </a:lnTo>
                  <a:close/>
                  <a:moveTo>
                    <a:pt x="0" y="0"/>
                  </a:moveTo>
                  <a:lnTo>
                    <a:pt x="228600" y="0"/>
                  </a:lnTo>
                  <a:lnTo>
                    <a:pt x="228600" y="228600"/>
                  </a:lnTo>
                  <a:lnTo>
                    <a:pt x="0" y="228600"/>
                  </a:lnTo>
                  <a:close/>
                </a:path>
              </a:pathLst>
            </a:custGeom>
            <a:solidFill>
              <a:schemeClr val="tx2">
                <a:lumMod val="60000"/>
                <a:lumOff val="40000"/>
              </a:schemeClr>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p>
          </p:txBody>
        </p:sp>
        <p:sp>
          <p:nvSpPr>
            <p:cNvPr id="41" name="Rectangle 40">
              <a:hlinkClick r:id="rId3" action="ppaction://hlinksldjump"/>
            </p:cNvPr>
            <p:cNvSpPr/>
            <p:nvPr userDrawn="1"/>
          </p:nvSpPr>
          <p:spPr bwMode="gray">
            <a:xfrm>
              <a:off x="10523626" y="4924299"/>
              <a:ext cx="228600" cy="228600"/>
            </a:xfrm>
            <a:prstGeom prst="rect">
              <a:avLst/>
            </a:prstGeom>
            <a:solidFill>
              <a:schemeClr val="accent2">
                <a:lumMod val="20000"/>
                <a:lumOff val="80000"/>
                <a:alpha val="0"/>
              </a:schemeClr>
            </a:solidFill>
            <a:ln w="15875">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dirty="0">
                <a:solidFill>
                  <a:schemeClr val="bg1"/>
                </a:solidFill>
              </a:endParaRPr>
            </a:p>
          </p:txBody>
        </p:sp>
      </p:grpSp>
    </p:spTree>
    <p:extLst>
      <p:ext uri="{BB962C8B-B14F-4D97-AF65-F5344CB8AC3E}">
        <p14:creationId xmlns:p14="http://schemas.microsoft.com/office/powerpoint/2010/main" val="929148962"/>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6326281" y="1410638"/>
            <a:ext cx="1324053" cy="1117170"/>
          </a:xfrm>
          <a:prstGeom prst="rect">
            <a:avLst/>
          </a:prstGeom>
        </p:spPr>
      </p:pic>
      <p:pic>
        <p:nvPicPr>
          <p:cNvPr id="2" name="Picture 1"/>
          <p:cNvPicPr>
            <a:picLocks noChangeAspect="1"/>
          </p:cNvPicPr>
          <p:nvPr/>
        </p:nvPicPr>
        <p:blipFill>
          <a:blip r:embed="rId4"/>
          <a:stretch>
            <a:fillRect/>
          </a:stretch>
        </p:blipFill>
        <p:spPr>
          <a:xfrm>
            <a:off x="4570385" y="1392597"/>
            <a:ext cx="1101210" cy="1101210"/>
          </a:xfrm>
          <a:prstGeom prst="rect">
            <a:avLst/>
          </a:prstGeom>
        </p:spPr>
      </p:pic>
      <p:pic>
        <p:nvPicPr>
          <p:cNvPr id="5" name="Picture 4"/>
          <p:cNvPicPr>
            <a:picLocks noChangeAspect="1"/>
          </p:cNvPicPr>
          <p:nvPr/>
        </p:nvPicPr>
        <p:blipFill>
          <a:blip r:embed="rId5"/>
          <a:stretch>
            <a:fillRect/>
          </a:stretch>
        </p:blipFill>
        <p:spPr>
          <a:xfrm>
            <a:off x="750479" y="1532520"/>
            <a:ext cx="1047904" cy="944206"/>
          </a:xfrm>
          <a:prstGeom prst="rect">
            <a:avLst/>
          </a:prstGeom>
        </p:spPr>
      </p:pic>
      <p:sp>
        <p:nvSpPr>
          <p:cNvPr id="3" name="Title 2"/>
          <p:cNvSpPr>
            <a:spLocks noGrp="1"/>
          </p:cNvSpPr>
          <p:nvPr>
            <p:ph type="title"/>
          </p:nvPr>
        </p:nvSpPr>
        <p:spPr>
          <a:xfrm>
            <a:off x="531812" y="406400"/>
            <a:ext cx="11125200" cy="806390"/>
          </a:xfrm>
        </p:spPr>
        <p:txBody>
          <a:bodyPr/>
          <a:lstStyle/>
          <a:p>
            <a:r>
              <a:rPr lang="en-US" dirty="0"/>
              <a:t>General</a:t>
            </a:r>
          </a:p>
        </p:txBody>
      </p:sp>
      <p:sp>
        <p:nvSpPr>
          <p:cNvPr id="6" name="Footer Placeholder 5"/>
          <p:cNvSpPr>
            <a:spLocks noGrp="1"/>
          </p:cNvSpPr>
          <p:nvPr>
            <p:ph type="ftr" sz="quarter" idx="90"/>
          </p:nvPr>
        </p:nvSpPr>
        <p:spPr/>
        <p:txBody>
          <a:bodyPr/>
          <a:lstStyle/>
          <a:p>
            <a:r>
              <a:rPr lang="en-US" dirty="0"/>
              <a:t>Confidential – Oracle Internal</a:t>
            </a:r>
          </a:p>
        </p:txBody>
      </p:sp>
      <p:sp>
        <p:nvSpPr>
          <p:cNvPr id="4" name="Slide Number Placeholder 3"/>
          <p:cNvSpPr>
            <a:spLocks noGrp="1"/>
          </p:cNvSpPr>
          <p:nvPr>
            <p:ph type="sldNum" sz="quarter" idx="91"/>
          </p:nvPr>
        </p:nvSpPr>
        <p:spPr/>
        <p:txBody>
          <a:bodyPr/>
          <a:lstStyle/>
          <a:p>
            <a:fld id="{C51EAA63-D034-42AE-91FA-B13B9518C7BE}" type="slidenum">
              <a:rPr lang="en-US"/>
              <a:pPr/>
              <a:t>5</a:t>
            </a:fld>
            <a:endParaRPr lang="en-US" dirty="0"/>
          </a:p>
        </p:txBody>
      </p:sp>
      <p:graphicFrame>
        <p:nvGraphicFramePr>
          <p:cNvPr id="62" name="Table 61"/>
          <p:cNvGraphicFramePr>
            <a:graphicFrameLocks noGrp="1"/>
          </p:cNvGraphicFramePr>
          <p:nvPr>
            <p:extLst/>
          </p:nvPr>
        </p:nvGraphicFramePr>
        <p:xfrm>
          <a:off x="28819" y="25603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Oracle Data Center_1</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smtClean="0">
                          <a:solidFill>
                            <a:schemeClr val="tx1"/>
                          </a:solidFill>
                        </a:rPr>
                        <a:t>Oracle Data Center_1</a:t>
                      </a: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Customer Data Center_2</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nvPr>
        </p:nvGraphicFramePr>
        <p:xfrm>
          <a:off x="28819" y="4160520"/>
          <a:ext cx="11996928" cy="361787"/>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178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Oracle Data Center_2</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Oracle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nvPr>
        </p:nvGraphicFramePr>
        <p:xfrm>
          <a:off x="28819" y="57607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pic>
        <p:nvPicPr>
          <p:cNvPr id="11" name="Picture 10"/>
          <p:cNvPicPr>
            <a:picLocks noChangeAspect="1"/>
          </p:cNvPicPr>
          <p:nvPr/>
        </p:nvPicPr>
        <p:blipFill>
          <a:blip r:embed="rId6"/>
          <a:stretch>
            <a:fillRect/>
          </a:stretch>
        </p:blipFill>
        <p:spPr>
          <a:xfrm>
            <a:off x="10279090" y="1428895"/>
            <a:ext cx="1285796" cy="1038013"/>
          </a:xfrm>
          <a:prstGeom prst="rect">
            <a:avLst/>
          </a:prstGeom>
        </p:spPr>
      </p:pic>
      <p:pic>
        <p:nvPicPr>
          <p:cNvPr id="15" name="Picture 14"/>
          <p:cNvPicPr>
            <a:picLocks noChangeAspect="1"/>
          </p:cNvPicPr>
          <p:nvPr/>
        </p:nvPicPr>
        <p:blipFill>
          <a:blip r:embed="rId4"/>
          <a:stretch>
            <a:fillRect/>
          </a:stretch>
        </p:blipFill>
        <p:spPr>
          <a:xfrm>
            <a:off x="8679298" y="1410637"/>
            <a:ext cx="1083169" cy="1083169"/>
          </a:xfrm>
          <a:prstGeom prst="rect">
            <a:avLst/>
          </a:prstGeom>
        </p:spPr>
      </p:pic>
      <p:pic>
        <p:nvPicPr>
          <p:cNvPr id="12" name="Picture 11"/>
          <p:cNvPicPr>
            <a:picLocks noChangeAspect="1"/>
          </p:cNvPicPr>
          <p:nvPr/>
        </p:nvPicPr>
        <p:blipFill>
          <a:blip r:embed="rId7"/>
          <a:stretch>
            <a:fillRect/>
          </a:stretch>
        </p:blipFill>
        <p:spPr>
          <a:xfrm>
            <a:off x="2315006" y="1488798"/>
            <a:ext cx="1435180" cy="1039010"/>
          </a:xfrm>
          <a:prstGeom prst="rect">
            <a:avLst/>
          </a:prstGeom>
        </p:spPr>
      </p:pic>
      <p:pic>
        <p:nvPicPr>
          <p:cNvPr id="17" name="Picture 16"/>
          <p:cNvPicPr>
            <a:picLocks noChangeAspect="1"/>
          </p:cNvPicPr>
          <p:nvPr/>
        </p:nvPicPr>
        <p:blipFill>
          <a:blip r:embed="rId5"/>
          <a:stretch>
            <a:fillRect/>
          </a:stretch>
        </p:blipFill>
        <p:spPr>
          <a:xfrm>
            <a:off x="750479" y="3178578"/>
            <a:ext cx="1047904" cy="944206"/>
          </a:xfrm>
          <a:prstGeom prst="rect">
            <a:avLst/>
          </a:prstGeom>
        </p:spPr>
      </p:pic>
      <p:pic>
        <p:nvPicPr>
          <p:cNvPr id="13" name="Picture 12"/>
          <p:cNvPicPr>
            <a:picLocks noChangeAspect="1"/>
          </p:cNvPicPr>
          <p:nvPr/>
        </p:nvPicPr>
        <p:blipFill>
          <a:blip r:embed="rId8"/>
          <a:stretch>
            <a:fillRect/>
          </a:stretch>
        </p:blipFill>
        <p:spPr>
          <a:xfrm>
            <a:off x="2374712" y="3074677"/>
            <a:ext cx="1315768" cy="1034796"/>
          </a:xfrm>
          <a:prstGeom prst="rect">
            <a:avLst/>
          </a:prstGeom>
        </p:spPr>
      </p:pic>
      <p:pic>
        <p:nvPicPr>
          <p:cNvPr id="7" name="Picture 6"/>
          <p:cNvPicPr>
            <a:picLocks noChangeAspect="1"/>
          </p:cNvPicPr>
          <p:nvPr/>
        </p:nvPicPr>
        <p:blipFill>
          <a:blip r:embed="rId9"/>
          <a:stretch>
            <a:fillRect/>
          </a:stretch>
        </p:blipFill>
        <p:spPr>
          <a:xfrm>
            <a:off x="4570385" y="3434781"/>
            <a:ext cx="1308100" cy="431800"/>
          </a:xfrm>
          <a:prstGeom prst="rect">
            <a:avLst/>
          </a:prstGeom>
        </p:spPr>
      </p:pic>
      <p:sp>
        <p:nvSpPr>
          <p:cNvPr id="9" name="TextBox 8"/>
          <p:cNvSpPr txBox="1"/>
          <p:nvPr/>
        </p:nvSpPr>
        <p:spPr>
          <a:xfrm>
            <a:off x="2009422" y="1986844"/>
            <a:ext cx="914400" cy="914400"/>
          </a:xfrm>
          <a:prstGeom prst="rect">
            <a:avLst/>
          </a:prstGeom>
          <a:noFill/>
        </p:spPr>
        <p:txBody>
          <a:bodyPr wrap="none" lIns="0" tIns="0" rIns="0" bIns="0" rtlCol="0">
            <a:noAutofit/>
          </a:bodyPr>
          <a:lstStyle/>
          <a:p>
            <a:pPr>
              <a:lnSpc>
                <a:spcPct val="90000"/>
              </a:lnSpc>
            </a:pPr>
            <a:endParaRPr lang="en-US" dirty="0" smtClean="0"/>
          </a:p>
        </p:txBody>
      </p:sp>
      <p:sp>
        <p:nvSpPr>
          <p:cNvPr id="10" name="TextBox 9"/>
          <p:cNvSpPr txBox="1"/>
          <p:nvPr/>
        </p:nvSpPr>
        <p:spPr>
          <a:xfrm>
            <a:off x="9908498" y="5111646"/>
            <a:ext cx="914400" cy="914400"/>
          </a:xfrm>
          <a:prstGeom prst="rect">
            <a:avLst/>
          </a:prstGeom>
          <a:noFill/>
        </p:spPr>
        <p:txBody>
          <a:bodyPr wrap="none" lIns="0" tIns="0" rIns="0" bIns="0" rtlCol="0">
            <a:noAutofit/>
          </a:bodyPr>
          <a:lstStyle/>
          <a:p>
            <a:pPr>
              <a:lnSpc>
                <a:spcPct val="90000"/>
              </a:lnSpc>
            </a:pPr>
            <a:endParaRPr lang="en-US" dirty="0" smtClean="0"/>
          </a:p>
        </p:txBody>
      </p:sp>
      <p:sp>
        <p:nvSpPr>
          <p:cNvPr id="14" name="TextBox 13"/>
          <p:cNvSpPr txBox="1"/>
          <p:nvPr/>
        </p:nvSpPr>
        <p:spPr>
          <a:xfrm>
            <a:off x="5996066" y="5156616"/>
            <a:ext cx="914400" cy="914400"/>
          </a:xfrm>
          <a:prstGeom prst="rect">
            <a:avLst/>
          </a:prstGeom>
          <a:noFill/>
        </p:spPr>
        <p:txBody>
          <a:bodyPr wrap="none" lIns="0" tIns="0" rIns="0" bIns="0" rtlCol="0">
            <a:noAutofit/>
          </a:bodyPr>
          <a:lstStyle/>
          <a:p>
            <a:pPr>
              <a:lnSpc>
                <a:spcPct val="90000"/>
              </a:lnSpc>
            </a:pPr>
            <a:endParaRPr lang="en-US" dirty="0" smtClean="0"/>
          </a:p>
        </p:txBody>
      </p:sp>
      <p:sp>
        <p:nvSpPr>
          <p:cNvPr id="16" name="TextBox 15"/>
          <p:cNvSpPr txBox="1"/>
          <p:nvPr/>
        </p:nvSpPr>
        <p:spPr>
          <a:xfrm>
            <a:off x="5951095" y="5066675"/>
            <a:ext cx="914400" cy="914400"/>
          </a:xfrm>
          <a:prstGeom prst="rect">
            <a:avLst/>
          </a:prstGeom>
          <a:noFill/>
        </p:spPr>
        <p:txBody>
          <a:bodyPr wrap="none" lIns="0" tIns="0" rIns="0" bIns="0" rtlCol="0">
            <a:noAutofit/>
          </a:bodyPr>
          <a:lstStyle/>
          <a:p>
            <a:pPr>
              <a:lnSpc>
                <a:spcPct val="90000"/>
              </a:lnSpc>
            </a:pPr>
            <a:endParaRPr lang="en-US" dirty="0" smtClean="0"/>
          </a:p>
        </p:txBody>
      </p:sp>
      <p:sp>
        <p:nvSpPr>
          <p:cNvPr id="20" name="TextBox 19"/>
          <p:cNvSpPr txBox="1"/>
          <p:nvPr/>
        </p:nvSpPr>
        <p:spPr>
          <a:xfrm>
            <a:off x="9953469" y="4886793"/>
            <a:ext cx="914400" cy="914400"/>
          </a:xfrm>
          <a:prstGeom prst="rect">
            <a:avLst/>
          </a:prstGeom>
          <a:noFill/>
        </p:spPr>
        <p:txBody>
          <a:bodyPr wrap="none" lIns="0" tIns="0" rIns="0" bIns="0" rtlCol="0">
            <a:noAutofit/>
          </a:bodyPr>
          <a:lstStyle/>
          <a:p>
            <a:pPr>
              <a:lnSpc>
                <a:spcPct val="90000"/>
              </a:lnSpc>
            </a:pPr>
            <a:endParaRPr lang="en-US" dirty="0" smtClean="0"/>
          </a:p>
        </p:txBody>
      </p:sp>
      <p:sp>
        <p:nvSpPr>
          <p:cNvPr id="21" name="TextBox 20"/>
          <p:cNvSpPr txBox="1"/>
          <p:nvPr/>
        </p:nvSpPr>
        <p:spPr>
          <a:xfrm>
            <a:off x="-1139252" y="329784"/>
            <a:ext cx="914400" cy="914400"/>
          </a:xfrm>
          <a:prstGeom prst="rect">
            <a:avLst/>
          </a:prstGeom>
          <a:noFill/>
        </p:spPr>
        <p:txBody>
          <a:bodyPr wrap="none" lIns="0" tIns="0" rIns="0" bIns="0" rtlCol="0">
            <a:noAutofit/>
          </a:bodyPr>
          <a:lstStyle/>
          <a:p>
            <a:pPr>
              <a:lnSpc>
                <a:spcPct val="90000"/>
              </a:lnSpc>
            </a:pPr>
            <a:endParaRPr lang="en-US" dirty="0" smtClean="0"/>
          </a:p>
        </p:txBody>
      </p:sp>
    </p:spTree>
    <p:extLst>
      <p:ext uri="{BB962C8B-B14F-4D97-AF65-F5344CB8AC3E}">
        <p14:creationId xmlns:p14="http://schemas.microsoft.com/office/powerpoint/2010/main" val="713641086"/>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a:stretch>
            <a:fillRect/>
          </a:stretch>
        </p:blipFill>
        <p:spPr>
          <a:xfrm>
            <a:off x="10295933" y="1574849"/>
            <a:ext cx="925647" cy="925647"/>
          </a:xfrm>
          <a:prstGeom prst="rect">
            <a:avLst/>
          </a:prstGeom>
        </p:spPr>
      </p:pic>
      <p:pic>
        <p:nvPicPr>
          <p:cNvPr id="10" name="Picture 9"/>
          <p:cNvPicPr>
            <a:picLocks noChangeAspect="1"/>
          </p:cNvPicPr>
          <p:nvPr/>
        </p:nvPicPr>
        <p:blipFill>
          <a:blip r:embed="rId4"/>
          <a:stretch>
            <a:fillRect/>
          </a:stretch>
        </p:blipFill>
        <p:spPr>
          <a:xfrm>
            <a:off x="9017009" y="1639903"/>
            <a:ext cx="696670" cy="860593"/>
          </a:xfrm>
          <a:prstGeom prst="rect">
            <a:avLst/>
          </a:prstGeom>
        </p:spPr>
      </p:pic>
      <p:pic>
        <p:nvPicPr>
          <p:cNvPr id="9" name="Picture 8"/>
          <p:cNvPicPr>
            <a:picLocks noChangeAspect="1"/>
          </p:cNvPicPr>
          <p:nvPr/>
        </p:nvPicPr>
        <p:blipFill>
          <a:blip r:embed="rId5"/>
          <a:stretch>
            <a:fillRect/>
          </a:stretch>
        </p:blipFill>
        <p:spPr>
          <a:xfrm>
            <a:off x="6279117" y="1477470"/>
            <a:ext cx="1008352" cy="1008352"/>
          </a:xfrm>
          <a:prstGeom prst="rect">
            <a:avLst/>
          </a:prstGeom>
        </p:spPr>
      </p:pic>
      <p:pic>
        <p:nvPicPr>
          <p:cNvPr id="2" name="Picture 1"/>
          <p:cNvPicPr>
            <a:picLocks noChangeAspect="1"/>
          </p:cNvPicPr>
          <p:nvPr/>
        </p:nvPicPr>
        <p:blipFill>
          <a:blip r:embed="rId6"/>
          <a:stretch>
            <a:fillRect/>
          </a:stretch>
        </p:blipFill>
        <p:spPr>
          <a:xfrm>
            <a:off x="4707309" y="1503583"/>
            <a:ext cx="1103573" cy="982238"/>
          </a:xfrm>
          <a:prstGeom prst="rect">
            <a:avLst/>
          </a:prstGeom>
        </p:spPr>
      </p:pic>
      <p:pic>
        <p:nvPicPr>
          <p:cNvPr id="26" name="Picture 25"/>
          <p:cNvPicPr>
            <a:picLocks noChangeAspect="1"/>
          </p:cNvPicPr>
          <p:nvPr/>
        </p:nvPicPr>
        <p:blipFill>
          <a:blip r:embed="rId7"/>
          <a:stretch>
            <a:fillRect/>
          </a:stretch>
        </p:blipFill>
        <p:spPr>
          <a:xfrm>
            <a:off x="10315504" y="4807761"/>
            <a:ext cx="951302" cy="951302"/>
          </a:xfrm>
          <a:prstGeom prst="rect">
            <a:avLst/>
          </a:prstGeom>
        </p:spPr>
      </p:pic>
      <p:pic>
        <p:nvPicPr>
          <p:cNvPr id="25" name="Picture 24"/>
          <p:cNvPicPr>
            <a:picLocks noChangeAspect="1"/>
          </p:cNvPicPr>
          <p:nvPr/>
        </p:nvPicPr>
        <p:blipFill>
          <a:blip r:embed="rId8"/>
          <a:stretch>
            <a:fillRect/>
          </a:stretch>
        </p:blipFill>
        <p:spPr>
          <a:xfrm>
            <a:off x="2263602" y="1464253"/>
            <a:ext cx="968609" cy="968609"/>
          </a:xfrm>
          <a:prstGeom prst="rect">
            <a:avLst/>
          </a:prstGeom>
        </p:spPr>
      </p:pic>
      <p:pic>
        <p:nvPicPr>
          <p:cNvPr id="23" name="Picture 22"/>
          <p:cNvPicPr>
            <a:picLocks noChangeAspect="1"/>
          </p:cNvPicPr>
          <p:nvPr/>
        </p:nvPicPr>
        <p:blipFill>
          <a:blip r:embed="rId9"/>
          <a:stretch>
            <a:fillRect/>
          </a:stretch>
        </p:blipFill>
        <p:spPr>
          <a:xfrm>
            <a:off x="926721" y="1557833"/>
            <a:ext cx="788972" cy="953758"/>
          </a:xfrm>
          <a:prstGeom prst="rect">
            <a:avLst/>
          </a:prstGeom>
        </p:spPr>
      </p:pic>
      <p:pic>
        <p:nvPicPr>
          <p:cNvPr id="22" name="Picture 21"/>
          <p:cNvPicPr>
            <a:picLocks noChangeAspect="1"/>
          </p:cNvPicPr>
          <p:nvPr/>
        </p:nvPicPr>
        <p:blipFill>
          <a:blip r:embed="rId10"/>
          <a:stretch>
            <a:fillRect/>
          </a:stretch>
        </p:blipFill>
        <p:spPr>
          <a:xfrm>
            <a:off x="6254133" y="4761608"/>
            <a:ext cx="997455" cy="997455"/>
          </a:xfrm>
          <a:prstGeom prst="rect">
            <a:avLst/>
          </a:prstGeom>
        </p:spPr>
      </p:pic>
      <p:pic>
        <p:nvPicPr>
          <p:cNvPr id="21" name="Picture 20"/>
          <p:cNvPicPr>
            <a:picLocks noChangeAspect="1"/>
          </p:cNvPicPr>
          <p:nvPr/>
        </p:nvPicPr>
        <p:blipFill>
          <a:blip r:embed="rId11"/>
          <a:stretch>
            <a:fillRect/>
          </a:stretch>
        </p:blipFill>
        <p:spPr>
          <a:xfrm>
            <a:off x="4936947" y="4838148"/>
            <a:ext cx="644298" cy="824702"/>
          </a:xfrm>
          <a:prstGeom prst="rect">
            <a:avLst/>
          </a:prstGeom>
        </p:spPr>
      </p:pic>
      <p:pic>
        <p:nvPicPr>
          <p:cNvPr id="20" name="Picture 19"/>
          <p:cNvPicPr>
            <a:picLocks noChangeAspect="1"/>
          </p:cNvPicPr>
          <p:nvPr/>
        </p:nvPicPr>
        <p:blipFill>
          <a:blip r:embed="rId12"/>
          <a:stretch>
            <a:fillRect/>
          </a:stretch>
        </p:blipFill>
        <p:spPr>
          <a:xfrm>
            <a:off x="6248309" y="3169002"/>
            <a:ext cx="984548" cy="984548"/>
          </a:xfrm>
          <a:prstGeom prst="rect">
            <a:avLst/>
          </a:prstGeom>
        </p:spPr>
      </p:pic>
      <p:pic>
        <p:nvPicPr>
          <p:cNvPr id="19" name="Picture 18"/>
          <p:cNvPicPr>
            <a:picLocks noChangeAspect="1"/>
          </p:cNvPicPr>
          <p:nvPr/>
        </p:nvPicPr>
        <p:blipFill>
          <a:blip r:embed="rId13"/>
          <a:stretch>
            <a:fillRect/>
          </a:stretch>
        </p:blipFill>
        <p:spPr>
          <a:xfrm>
            <a:off x="4698602" y="3277278"/>
            <a:ext cx="1079500" cy="826492"/>
          </a:xfrm>
          <a:prstGeom prst="rect">
            <a:avLst/>
          </a:prstGeom>
        </p:spPr>
      </p:pic>
      <p:pic>
        <p:nvPicPr>
          <p:cNvPr id="18" name="Picture 17"/>
          <p:cNvPicPr>
            <a:picLocks noChangeAspect="1"/>
          </p:cNvPicPr>
          <p:nvPr/>
        </p:nvPicPr>
        <p:blipFill>
          <a:blip r:embed="rId14"/>
          <a:stretch>
            <a:fillRect/>
          </a:stretch>
        </p:blipFill>
        <p:spPr>
          <a:xfrm>
            <a:off x="2230389" y="3182998"/>
            <a:ext cx="984116" cy="984116"/>
          </a:xfrm>
          <a:prstGeom prst="rect">
            <a:avLst/>
          </a:prstGeom>
        </p:spPr>
      </p:pic>
      <p:pic>
        <p:nvPicPr>
          <p:cNvPr id="12" name="Picture 11"/>
          <p:cNvPicPr>
            <a:picLocks noChangeAspect="1"/>
          </p:cNvPicPr>
          <p:nvPr/>
        </p:nvPicPr>
        <p:blipFill>
          <a:blip r:embed="rId15"/>
          <a:stretch>
            <a:fillRect/>
          </a:stretch>
        </p:blipFill>
        <p:spPr>
          <a:xfrm>
            <a:off x="2263602" y="4843010"/>
            <a:ext cx="949313" cy="949313"/>
          </a:xfrm>
          <a:prstGeom prst="rect">
            <a:avLst/>
          </a:prstGeom>
        </p:spPr>
      </p:pic>
      <p:pic>
        <p:nvPicPr>
          <p:cNvPr id="11" name="Picture 10"/>
          <p:cNvPicPr>
            <a:picLocks noChangeAspect="1"/>
          </p:cNvPicPr>
          <p:nvPr/>
        </p:nvPicPr>
        <p:blipFill>
          <a:blip r:embed="rId16"/>
          <a:stretch>
            <a:fillRect/>
          </a:stretch>
        </p:blipFill>
        <p:spPr>
          <a:xfrm>
            <a:off x="10284748" y="3207808"/>
            <a:ext cx="982058" cy="982058"/>
          </a:xfrm>
          <a:prstGeom prst="rect">
            <a:avLst/>
          </a:prstGeom>
        </p:spPr>
      </p:pic>
      <p:pic>
        <p:nvPicPr>
          <p:cNvPr id="46" name="Picture 45"/>
          <p:cNvPicPr>
            <a:picLocks noChangeAspect="1"/>
          </p:cNvPicPr>
          <p:nvPr/>
        </p:nvPicPr>
        <p:blipFill>
          <a:blip r:embed="rId17"/>
          <a:stretch>
            <a:fillRect/>
          </a:stretch>
        </p:blipFill>
        <p:spPr>
          <a:xfrm>
            <a:off x="787140" y="4908723"/>
            <a:ext cx="1049330" cy="770604"/>
          </a:xfrm>
          <a:prstGeom prst="rect">
            <a:avLst/>
          </a:prstGeom>
        </p:spPr>
      </p:pic>
      <p:pic>
        <p:nvPicPr>
          <p:cNvPr id="43" name="Picture 42"/>
          <p:cNvPicPr>
            <a:picLocks noChangeAspect="1"/>
          </p:cNvPicPr>
          <p:nvPr/>
        </p:nvPicPr>
        <p:blipFill>
          <a:blip r:embed="rId18"/>
          <a:stretch>
            <a:fillRect/>
          </a:stretch>
        </p:blipFill>
        <p:spPr>
          <a:xfrm>
            <a:off x="8820081" y="3397142"/>
            <a:ext cx="893598" cy="670200"/>
          </a:xfrm>
          <a:prstGeom prst="rect">
            <a:avLst/>
          </a:prstGeom>
        </p:spPr>
      </p:pic>
      <p:sp>
        <p:nvSpPr>
          <p:cNvPr id="3" name="Title 2"/>
          <p:cNvSpPr>
            <a:spLocks noGrp="1"/>
          </p:cNvSpPr>
          <p:nvPr>
            <p:ph type="title"/>
          </p:nvPr>
        </p:nvSpPr>
        <p:spPr>
          <a:xfrm>
            <a:off x="531812" y="436172"/>
            <a:ext cx="11125200" cy="761343"/>
          </a:xfrm>
        </p:spPr>
        <p:txBody>
          <a:bodyPr/>
          <a:lstStyle/>
          <a:p>
            <a:r>
              <a:rPr lang="en-US" dirty="0"/>
              <a:t>SaaS</a:t>
            </a:r>
          </a:p>
        </p:txBody>
      </p:sp>
      <p:sp>
        <p:nvSpPr>
          <p:cNvPr id="6" name="Footer Placeholder 5"/>
          <p:cNvSpPr>
            <a:spLocks noGrp="1"/>
          </p:cNvSpPr>
          <p:nvPr>
            <p:ph type="ftr" sz="quarter" idx="90"/>
          </p:nvPr>
        </p:nvSpPr>
        <p:spPr/>
        <p:txBody>
          <a:bodyPr/>
          <a:lstStyle/>
          <a:p>
            <a:r>
              <a:rPr lang="en-US" dirty="0"/>
              <a:t>Confidential – Oracle Internal</a:t>
            </a:r>
          </a:p>
        </p:txBody>
      </p:sp>
      <p:sp>
        <p:nvSpPr>
          <p:cNvPr id="4" name="Slide Number Placeholder 3"/>
          <p:cNvSpPr>
            <a:spLocks noGrp="1"/>
          </p:cNvSpPr>
          <p:nvPr>
            <p:ph type="sldNum" sz="quarter" idx="91"/>
          </p:nvPr>
        </p:nvSpPr>
        <p:spPr/>
        <p:txBody>
          <a:bodyPr/>
          <a:lstStyle/>
          <a:p>
            <a:fld id="{C51EAA63-D034-42AE-91FA-B13B9518C7BE}" type="slidenum">
              <a:rPr lang="en-US"/>
              <a:pPr/>
              <a:t>6</a:t>
            </a:fld>
            <a:endParaRPr lang="en-US" dirty="0"/>
          </a:p>
        </p:txBody>
      </p:sp>
      <p:graphicFrame>
        <p:nvGraphicFramePr>
          <p:cNvPr id="62" name="Table 61"/>
          <p:cNvGraphicFramePr>
            <a:graphicFrameLocks noGrp="1"/>
          </p:cNvGraphicFramePr>
          <p:nvPr>
            <p:extLst>
              <p:ext uri="{D42A27DB-BD31-4B8C-83A1-F6EECF244321}">
                <p14:modId xmlns:p14="http://schemas.microsoft.com/office/powerpoint/2010/main" val="702090557"/>
              </p:ext>
            </p:extLst>
          </p:nvPr>
        </p:nvGraphicFramePr>
        <p:xfrm>
          <a:off x="28819" y="257531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Project Management</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Enterprise</a:t>
                      </a:r>
                      <a:r>
                        <a:rPr lang="en-US" sz="1200" b="0" baseline="0" dirty="0">
                          <a:solidFill>
                            <a:schemeClr val="tx1"/>
                          </a:solidFill>
                        </a:rPr>
                        <a:t> Management Cloud</a:t>
                      </a: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Planning and Budgeting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ext uri="{D42A27DB-BD31-4B8C-83A1-F6EECF244321}">
                <p14:modId xmlns:p14="http://schemas.microsoft.com/office/powerpoint/2010/main" val="1760834881"/>
              </p:ext>
            </p:extLst>
          </p:nvPr>
        </p:nvGraphicFramePr>
        <p:xfrm>
          <a:off x="28819" y="417551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Sales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Data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SCM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ext uri="{D42A27DB-BD31-4B8C-83A1-F6EECF244321}">
                <p14:modId xmlns:p14="http://schemas.microsoft.com/office/powerpoint/2010/main" val="2027189307"/>
              </p:ext>
            </p:extLst>
          </p:nvPr>
        </p:nvGraphicFramePr>
        <p:xfrm>
          <a:off x="28819" y="577571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Fleet Monitoring</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ERP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HCM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pic>
        <p:nvPicPr>
          <p:cNvPr id="52" name="Picture 51"/>
          <p:cNvPicPr>
            <a:picLocks noChangeAspect="1"/>
          </p:cNvPicPr>
          <p:nvPr/>
        </p:nvPicPr>
        <p:blipFill>
          <a:blip r:embed="rId19"/>
          <a:stretch>
            <a:fillRect/>
          </a:stretch>
        </p:blipFill>
        <p:spPr>
          <a:xfrm>
            <a:off x="8780258" y="4881737"/>
            <a:ext cx="973244" cy="724862"/>
          </a:xfrm>
          <a:prstGeom prst="rect">
            <a:avLst/>
          </a:prstGeom>
        </p:spPr>
      </p:pic>
      <p:pic>
        <p:nvPicPr>
          <p:cNvPr id="15" name="Picture 14"/>
          <p:cNvPicPr>
            <a:picLocks noChangeAspect="1"/>
          </p:cNvPicPr>
          <p:nvPr/>
        </p:nvPicPr>
        <p:blipFill>
          <a:blip r:embed="rId20"/>
          <a:stretch>
            <a:fillRect/>
          </a:stretch>
        </p:blipFill>
        <p:spPr>
          <a:xfrm>
            <a:off x="964282" y="3363276"/>
            <a:ext cx="595188" cy="688408"/>
          </a:xfrm>
          <a:prstGeom prst="rect">
            <a:avLst/>
          </a:prstGeom>
        </p:spPr>
      </p:pic>
    </p:spTree>
    <p:extLst>
      <p:ext uri="{BB962C8B-B14F-4D97-AF65-F5344CB8AC3E}">
        <p14:creationId xmlns:p14="http://schemas.microsoft.com/office/powerpoint/2010/main" val="2105665871"/>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2261825" y="1548868"/>
            <a:ext cx="1048999" cy="1048999"/>
          </a:xfrm>
          <a:prstGeom prst="rect">
            <a:avLst/>
          </a:prstGeom>
        </p:spPr>
      </p:pic>
      <p:pic>
        <p:nvPicPr>
          <p:cNvPr id="7" name="Picture 6"/>
          <p:cNvPicPr>
            <a:picLocks noChangeAspect="1"/>
          </p:cNvPicPr>
          <p:nvPr/>
        </p:nvPicPr>
        <p:blipFill>
          <a:blip r:embed="rId4"/>
          <a:stretch>
            <a:fillRect/>
          </a:stretch>
        </p:blipFill>
        <p:spPr>
          <a:xfrm>
            <a:off x="595157" y="1443394"/>
            <a:ext cx="1228624" cy="1209722"/>
          </a:xfrm>
          <a:prstGeom prst="rect">
            <a:avLst/>
          </a:prstGeom>
        </p:spPr>
      </p:pic>
      <p:pic>
        <p:nvPicPr>
          <p:cNvPr id="9" name="Picture 8"/>
          <p:cNvPicPr>
            <a:picLocks noChangeAspect="1"/>
          </p:cNvPicPr>
          <p:nvPr/>
        </p:nvPicPr>
        <p:blipFill>
          <a:blip r:embed="rId5"/>
          <a:stretch>
            <a:fillRect/>
          </a:stretch>
        </p:blipFill>
        <p:spPr>
          <a:xfrm>
            <a:off x="6262190" y="1583004"/>
            <a:ext cx="998831" cy="998831"/>
          </a:xfrm>
          <a:prstGeom prst="rect">
            <a:avLst/>
          </a:prstGeom>
        </p:spPr>
      </p:pic>
      <p:pic>
        <p:nvPicPr>
          <p:cNvPr id="8" name="Picture 7"/>
          <p:cNvPicPr>
            <a:picLocks noChangeAspect="1"/>
          </p:cNvPicPr>
          <p:nvPr/>
        </p:nvPicPr>
        <p:blipFill>
          <a:blip r:embed="rId6"/>
          <a:stretch>
            <a:fillRect/>
          </a:stretch>
        </p:blipFill>
        <p:spPr>
          <a:xfrm>
            <a:off x="4716599" y="1856307"/>
            <a:ext cx="1077309" cy="617210"/>
          </a:xfrm>
          <a:prstGeom prst="rect">
            <a:avLst/>
          </a:prstGeom>
        </p:spPr>
      </p:pic>
      <p:pic>
        <p:nvPicPr>
          <p:cNvPr id="26" name="Picture 25"/>
          <p:cNvPicPr>
            <a:picLocks noChangeAspect="1"/>
          </p:cNvPicPr>
          <p:nvPr/>
        </p:nvPicPr>
        <p:blipFill>
          <a:blip r:embed="rId7"/>
          <a:stretch>
            <a:fillRect/>
          </a:stretch>
        </p:blipFill>
        <p:spPr>
          <a:xfrm>
            <a:off x="10235019" y="3237455"/>
            <a:ext cx="987925" cy="987925"/>
          </a:xfrm>
          <a:prstGeom prst="rect">
            <a:avLst/>
          </a:prstGeom>
        </p:spPr>
      </p:pic>
      <p:pic>
        <p:nvPicPr>
          <p:cNvPr id="25" name="Picture 24"/>
          <p:cNvPicPr>
            <a:picLocks noChangeAspect="1"/>
          </p:cNvPicPr>
          <p:nvPr/>
        </p:nvPicPr>
        <p:blipFill>
          <a:blip r:embed="rId8"/>
          <a:stretch>
            <a:fillRect/>
          </a:stretch>
        </p:blipFill>
        <p:spPr>
          <a:xfrm>
            <a:off x="6268670" y="3237455"/>
            <a:ext cx="947583" cy="947583"/>
          </a:xfrm>
          <a:prstGeom prst="rect">
            <a:avLst/>
          </a:prstGeom>
        </p:spPr>
      </p:pic>
      <p:pic>
        <p:nvPicPr>
          <p:cNvPr id="24" name="Picture 23"/>
          <p:cNvPicPr>
            <a:picLocks noChangeAspect="1"/>
          </p:cNvPicPr>
          <p:nvPr/>
        </p:nvPicPr>
        <p:blipFill>
          <a:blip r:embed="rId9"/>
          <a:stretch>
            <a:fillRect/>
          </a:stretch>
        </p:blipFill>
        <p:spPr>
          <a:xfrm>
            <a:off x="4846762" y="3293404"/>
            <a:ext cx="736858" cy="852270"/>
          </a:xfrm>
          <a:prstGeom prst="rect">
            <a:avLst/>
          </a:prstGeom>
        </p:spPr>
      </p:pic>
      <p:pic>
        <p:nvPicPr>
          <p:cNvPr id="23" name="Picture 22"/>
          <p:cNvPicPr>
            <a:picLocks noChangeAspect="1"/>
          </p:cNvPicPr>
          <p:nvPr/>
        </p:nvPicPr>
        <p:blipFill>
          <a:blip r:embed="rId10"/>
          <a:stretch>
            <a:fillRect/>
          </a:stretch>
        </p:blipFill>
        <p:spPr>
          <a:xfrm>
            <a:off x="2259801" y="3192763"/>
            <a:ext cx="998752" cy="998752"/>
          </a:xfrm>
          <a:prstGeom prst="rect">
            <a:avLst/>
          </a:prstGeom>
        </p:spPr>
      </p:pic>
      <p:pic>
        <p:nvPicPr>
          <p:cNvPr id="22" name="Picture 21"/>
          <p:cNvPicPr>
            <a:picLocks noChangeAspect="1"/>
          </p:cNvPicPr>
          <p:nvPr/>
        </p:nvPicPr>
        <p:blipFill>
          <a:blip r:embed="rId11"/>
          <a:stretch>
            <a:fillRect/>
          </a:stretch>
        </p:blipFill>
        <p:spPr>
          <a:xfrm>
            <a:off x="774629" y="3213698"/>
            <a:ext cx="1001254" cy="1011682"/>
          </a:xfrm>
          <a:prstGeom prst="rect">
            <a:avLst/>
          </a:prstGeom>
        </p:spPr>
      </p:pic>
      <p:pic>
        <p:nvPicPr>
          <p:cNvPr id="21" name="Picture 20"/>
          <p:cNvPicPr>
            <a:picLocks noChangeAspect="1"/>
          </p:cNvPicPr>
          <p:nvPr/>
        </p:nvPicPr>
        <p:blipFill>
          <a:blip r:embed="rId12"/>
          <a:stretch>
            <a:fillRect/>
          </a:stretch>
        </p:blipFill>
        <p:spPr>
          <a:xfrm>
            <a:off x="10232803" y="1645019"/>
            <a:ext cx="976694" cy="976694"/>
          </a:xfrm>
          <a:prstGeom prst="rect">
            <a:avLst/>
          </a:prstGeom>
        </p:spPr>
      </p:pic>
      <p:pic>
        <p:nvPicPr>
          <p:cNvPr id="17" name="Picture 16"/>
          <p:cNvPicPr>
            <a:picLocks noChangeAspect="1"/>
          </p:cNvPicPr>
          <p:nvPr/>
        </p:nvPicPr>
        <p:blipFill>
          <a:blip r:embed="rId13"/>
          <a:stretch>
            <a:fillRect/>
          </a:stretch>
        </p:blipFill>
        <p:spPr>
          <a:xfrm>
            <a:off x="8772609" y="1674230"/>
            <a:ext cx="965410" cy="960434"/>
          </a:xfrm>
          <a:prstGeom prst="rect">
            <a:avLst/>
          </a:prstGeom>
        </p:spPr>
      </p:pic>
      <p:sp>
        <p:nvSpPr>
          <p:cNvPr id="3" name="Title 2"/>
          <p:cNvSpPr>
            <a:spLocks noGrp="1"/>
          </p:cNvSpPr>
          <p:nvPr>
            <p:ph type="title"/>
          </p:nvPr>
        </p:nvSpPr>
        <p:spPr>
          <a:xfrm>
            <a:off x="531812" y="316460"/>
            <a:ext cx="11125200" cy="886968"/>
          </a:xfrm>
        </p:spPr>
        <p:txBody>
          <a:bodyPr/>
          <a:lstStyle/>
          <a:p>
            <a:r>
              <a:rPr lang="en-US" dirty="0"/>
              <a:t>SaaS (continued)</a:t>
            </a:r>
          </a:p>
        </p:txBody>
      </p:sp>
      <p:sp>
        <p:nvSpPr>
          <p:cNvPr id="4" name="Footer Placeholder 3"/>
          <p:cNvSpPr>
            <a:spLocks noGrp="1"/>
          </p:cNvSpPr>
          <p:nvPr>
            <p:ph type="ftr" sz="quarter" idx="90"/>
          </p:nvPr>
        </p:nvSpPr>
        <p:spPr/>
        <p:txBody>
          <a:bodyPr/>
          <a:lstStyle/>
          <a:p>
            <a:r>
              <a:rPr lang="en-US" dirty="0"/>
              <a:t>Confidential – Oracle Internal</a:t>
            </a:r>
          </a:p>
        </p:txBody>
      </p:sp>
      <p:sp>
        <p:nvSpPr>
          <p:cNvPr id="5" name="Slide Number Placeholder 4"/>
          <p:cNvSpPr>
            <a:spLocks noGrp="1"/>
          </p:cNvSpPr>
          <p:nvPr>
            <p:ph type="sldNum" sz="quarter" idx="91"/>
          </p:nvPr>
        </p:nvSpPr>
        <p:spPr/>
        <p:txBody>
          <a:bodyPr/>
          <a:lstStyle/>
          <a:p>
            <a:fld id="{C51EAA63-D034-42AE-91FA-B13B9518C7BE}" type="slidenum">
              <a:rPr lang="en-US"/>
              <a:pPr/>
              <a:t>7</a:t>
            </a:fld>
            <a:endParaRPr lang="en-US" dirty="0"/>
          </a:p>
        </p:txBody>
      </p:sp>
      <p:graphicFrame>
        <p:nvGraphicFramePr>
          <p:cNvPr id="62" name="Table 61"/>
          <p:cNvGraphicFramePr>
            <a:graphicFrameLocks noGrp="1"/>
          </p:cNvGraphicFramePr>
          <p:nvPr>
            <p:extLst>
              <p:ext uri="{D42A27DB-BD31-4B8C-83A1-F6EECF244321}">
                <p14:modId xmlns:p14="http://schemas.microsoft.com/office/powerpoint/2010/main" val="1397193215"/>
              </p:ext>
            </p:extLst>
          </p:nvPr>
        </p:nvGraphicFramePr>
        <p:xfrm>
          <a:off x="28819" y="265026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Marketing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Logistics</a:t>
                      </a:r>
                      <a:r>
                        <a:rPr lang="en-US" sz="1200" b="0" baseline="0" dirty="0">
                          <a:solidFill>
                            <a:schemeClr val="tx1"/>
                          </a:solidFill>
                        </a:rPr>
                        <a:t> Cloud</a:t>
                      </a: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Service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58" name="Table 57"/>
          <p:cNvGraphicFramePr>
            <a:graphicFrameLocks noGrp="1"/>
          </p:cNvGraphicFramePr>
          <p:nvPr>
            <p:extLst>
              <p:ext uri="{D42A27DB-BD31-4B8C-83A1-F6EECF244321}">
                <p14:modId xmlns:p14="http://schemas.microsoft.com/office/powerpoint/2010/main" val="2040168207"/>
              </p:ext>
            </p:extLst>
          </p:nvPr>
        </p:nvGraphicFramePr>
        <p:xfrm>
          <a:off x="28819" y="4250460"/>
          <a:ext cx="11996928" cy="45720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IOT Applications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IOT Production Monitoring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IOT Asset Monitoring Cloud</a:t>
                      </a:r>
                    </a:p>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pic>
        <p:nvPicPr>
          <p:cNvPr id="6" name="Picture 5"/>
          <p:cNvPicPr>
            <a:picLocks noChangeAspect="1"/>
          </p:cNvPicPr>
          <p:nvPr/>
        </p:nvPicPr>
        <p:blipFill>
          <a:blip r:embed="rId14"/>
          <a:stretch>
            <a:fillRect/>
          </a:stretch>
        </p:blipFill>
        <p:spPr>
          <a:xfrm>
            <a:off x="8508074" y="3313022"/>
            <a:ext cx="1307258" cy="912358"/>
          </a:xfrm>
          <a:prstGeom prst="rect">
            <a:avLst/>
          </a:prstGeom>
        </p:spPr>
      </p:pic>
    </p:spTree>
    <p:extLst>
      <p:ext uri="{BB962C8B-B14F-4D97-AF65-F5344CB8AC3E}">
        <p14:creationId xmlns:p14="http://schemas.microsoft.com/office/powerpoint/2010/main" val="515167622"/>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p:cNvPicPr>
            <a:picLocks noChangeAspect="1"/>
          </p:cNvPicPr>
          <p:nvPr/>
        </p:nvPicPr>
        <p:blipFill>
          <a:blip r:embed="rId3"/>
          <a:stretch>
            <a:fillRect/>
          </a:stretch>
        </p:blipFill>
        <p:spPr>
          <a:xfrm>
            <a:off x="6322046" y="3157259"/>
            <a:ext cx="965399" cy="965399"/>
          </a:xfrm>
          <a:prstGeom prst="rect">
            <a:avLst/>
          </a:prstGeom>
        </p:spPr>
      </p:pic>
      <p:pic>
        <p:nvPicPr>
          <p:cNvPr id="22" name="Picture 21"/>
          <p:cNvPicPr>
            <a:picLocks noChangeAspect="1"/>
          </p:cNvPicPr>
          <p:nvPr/>
        </p:nvPicPr>
        <p:blipFill>
          <a:blip r:embed="rId4"/>
          <a:stretch>
            <a:fillRect/>
          </a:stretch>
        </p:blipFill>
        <p:spPr>
          <a:xfrm>
            <a:off x="6313179" y="1510129"/>
            <a:ext cx="970320" cy="970320"/>
          </a:xfrm>
          <a:prstGeom prst="rect">
            <a:avLst/>
          </a:prstGeom>
        </p:spPr>
      </p:pic>
      <p:pic>
        <p:nvPicPr>
          <p:cNvPr id="21" name="Picture 20"/>
          <p:cNvPicPr>
            <a:picLocks noChangeAspect="1"/>
          </p:cNvPicPr>
          <p:nvPr/>
        </p:nvPicPr>
        <p:blipFill>
          <a:blip r:embed="rId5"/>
          <a:stretch>
            <a:fillRect/>
          </a:stretch>
        </p:blipFill>
        <p:spPr>
          <a:xfrm>
            <a:off x="4678936" y="1386882"/>
            <a:ext cx="1020182" cy="1064298"/>
          </a:xfrm>
          <a:prstGeom prst="rect">
            <a:avLst/>
          </a:prstGeom>
        </p:spPr>
      </p:pic>
      <p:pic>
        <p:nvPicPr>
          <p:cNvPr id="20" name="Picture 19"/>
          <p:cNvPicPr>
            <a:picLocks noChangeAspect="1"/>
          </p:cNvPicPr>
          <p:nvPr/>
        </p:nvPicPr>
        <p:blipFill>
          <a:blip r:embed="rId6"/>
          <a:stretch>
            <a:fillRect/>
          </a:stretch>
        </p:blipFill>
        <p:spPr>
          <a:xfrm>
            <a:off x="10290782" y="1554471"/>
            <a:ext cx="874403" cy="874403"/>
          </a:xfrm>
          <a:prstGeom prst="rect">
            <a:avLst/>
          </a:prstGeom>
        </p:spPr>
      </p:pic>
      <p:pic>
        <p:nvPicPr>
          <p:cNvPr id="19" name="Picture 18"/>
          <p:cNvPicPr>
            <a:picLocks noChangeAspect="1"/>
          </p:cNvPicPr>
          <p:nvPr/>
        </p:nvPicPr>
        <p:blipFill>
          <a:blip r:embed="rId7"/>
          <a:stretch>
            <a:fillRect/>
          </a:stretch>
        </p:blipFill>
        <p:spPr>
          <a:xfrm>
            <a:off x="8440837" y="1540666"/>
            <a:ext cx="1347302" cy="884167"/>
          </a:xfrm>
          <a:prstGeom prst="rect">
            <a:avLst/>
          </a:prstGeom>
        </p:spPr>
      </p:pic>
      <p:pic>
        <p:nvPicPr>
          <p:cNvPr id="9" name="Picture 8"/>
          <p:cNvPicPr>
            <a:picLocks noChangeAspect="1"/>
          </p:cNvPicPr>
          <p:nvPr/>
        </p:nvPicPr>
        <p:blipFill>
          <a:blip r:embed="rId8"/>
          <a:stretch>
            <a:fillRect/>
          </a:stretch>
        </p:blipFill>
        <p:spPr>
          <a:xfrm>
            <a:off x="2351777" y="4772200"/>
            <a:ext cx="887258" cy="887258"/>
          </a:xfrm>
          <a:prstGeom prst="rect">
            <a:avLst/>
          </a:prstGeom>
        </p:spPr>
      </p:pic>
      <p:pic>
        <p:nvPicPr>
          <p:cNvPr id="2" name="Picture 1"/>
          <p:cNvPicPr>
            <a:picLocks noChangeAspect="1"/>
          </p:cNvPicPr>
          <p:nvPr/>
        </p:nvPicPr>
        <p:blipFill>
          <a:blip r:embed="rId9"/>
          <a:stretch>
            <a:fillRect/>
          </a:stretch>
        </p:blipFill>
        <p:spPr>
          <a:xfrm>
            <a:off x="843033" y="4789172"/>
            <a:ext cx="864944" cy="902348"/>
          </a:xfrm>
          <a:prstGeom prst="rect">
            <a:avLst/>
          </a:prstGeom>
        </p:spPr>
      </p:pic>
      <p:pic>
        <p:nvPicPr>
          <p:cNvPr id="14" name="Picture 13"/>
          <p:cNvPicPr>
            <a:picLocks noChangeAspect="1"/>
          </p:cNvPicPr>
          <p:nvPr/>
        </p:nvPicPr>
        <p:blipFill>
          <a:blip r:embed="rId10"/>
          <a:stretch>
            <a:fillRect/>
          </a:stretch>
        </p:blipFill>
        <p:spPr>
          <a:xfrm>
            <a:off x="2295908" y="3184147"/>
            <a:ext cx="931147" cy="931147"/>
          </a:xfrm>
          <a:prstGeom prst="rect">
            <a:avLst/>
          </a:prstGeom>
        </p:spPr>
      </p:pic>
      <p:pic>
        <p:nvPicPr>
          <p:cNvPr id="13" name="Picture 12"/>
          <p:cNvPicPr>
            <a:picLocks noChangeAspect="1"/>
          </p:cNvPicPr>
          <p:nvPr/>
        </p:nvPicPr>
        <p:blipFill>
          <a:blip r:embed="rId11"/>
          <a:stretch>
            <a:fillRect/>
          </a:stretch>
        </p:blipFill>
        <p:spPr>
          <a:xfrm>
            <a:off x="599047" y="3120868"/>
            <a:ext cx="1264785" cy="968350"/>
          </a:xfrm>
          <a:prstGeom prst="rect">
            <a:avLst/>
          </a:prstGeom>
        </p:spPr>
      </p:pic>
      <p:pic>
        <p:nvPicPr>
          <p:cNvPr id="6" name="Picture 5"/>
          <p:cNvPicPr>
            <a:picLocks noChangeAspect="1"/>
          </p:cNvPicPr>
          <p:nvPr/>
        </p:nvPicPr>
        <p:blipFill>
          <a:blip r:embed="rId12"/>
          <a:stretch>
            <a:fillRect/>
          </a:stretch>
        </p:blipFill>
        <p:spPr>
          <a:xfrm>
            <a:off x="2310484" y="1560780"/>
            <a:ext cx="898275" cy="898275"/>
          </a:xfrm>
          <a:prstGeom prst="rect">
            <a:avLst/>
          </a:prstGeom>
        </p:spPr>
      </p:pic>
      <p:pic>
        <p:nvPicPr>
          <p:cNvPr id="4" name="Picture 3"/>
          <p:cNvPicPr>
            <a:picLocks noChangeAspect="1"/>
          </p:cNvPicPr>
          <p:nvPr/>
        </p:nvPicPr>
        <p:blipFill>
          <a:blip r:embed="rId13"/>
          <a:stretch>
            <a:fillRect/>
          </a:stretch>
        </p:blipFill>
        <p:spPr>
          <a:xfrm>
            <a:off x="835391" y="1515919"/>
            <a:ext cx="841044" cy="943137"/>
          </a:xfrm>
          <a:prstGeom prst="rect">
            <a:avLst/>
          </a:prstGeom>
        </p:spPr>
      </p:pic>
      <p:pic>
        <p:nvPicPr>
          <p:cNvPr id="41" name="Picture 40"/>
          <p:cNvPicPr>
            <a:picLocks noChangeAspect="1"/>
          </p:cNvPicPr>
          <p:nvPr/>
        </p:nvPicPr>
        <p:blipFill>
          <a:blip r:embed="rId14"/>
          <a:stretch>
            <a:fillRect/>
          </a:stretch>
        </p:blipFill>
        <p:spPr>
          <a:xfrm>
            <a:off x="6313847" y="4717074"/>
            <a:ext cx="954235" cy="954235"/>
          </a:xfrm>
          <a:prstGeom prst="rect">
            <a:avLst/>
          </a:prstGeom>
        </p:spPr>
      </p:pic>
      <p:pic>
        <p:nvPicPr>
          <p:cNvPr id="38" name="Picture 37"/>
          <p:cNvPicPr>
            <a:picLocks noChangeAspect="1"/>
          </p:cNvPicPr>
          <p:nvPr/>
        </p:nvPicPr>
        <p:blipFill>
          <a:blip r:embed="rId15"/>
          <a:stretch>
            <a:fillRect/>
          </a:stretch>
        </p:blipFill>
        <p:spPr>
          <a:xfrm>
            <a:off x="10267989" y="4812061"/>
            <a:ext cx="889021" cy="889021"/>
          </a:xfrm>
          <a:prstGeom prst="rect">
            <a:avLst/>
          </a:prstGeom>
        </p:spPr>
      </p:pic>
      <p:pic>
        <p:nvPicPr>
          <p:cNvPr id="34" name="Picture 33"/>
          <p:cNvPicPr>
            <a:picLocks noChangeAspect="1"/>
          </p:cNvPicPr>
          <p:nvPr/>
        </p:nvPicPr>
        <p:blipFill>
          <a:blip r:embed="rId16"/>
          <a:stretch>
            <a:fillRect/>
          </a:stretch>
        </p:blipFill>
        <p:spPr>
          <a:xfrm>
            <a:off x="10291552" y="3219288"/>
            <a:ext cx="858051" cy="858051"/>
          </a:xfrm>
          <a:prstGeom prst="rect">
            <a:avLst/>
          </a:prstGeom>
        </p:spPr>
      </p:pic>
      <p:pic>
        <p:nvPicPr>
          <p:cNvPr id="30" name="Picture 29"/>
          <p:cNvPicPr>
            <a:picLocks noChangeAspect="1"/>
          </p:cNvPicPr>
          <p:nvPr/>
        </p:nvPicPr>
        <p:blipFill>
          <a:blip r:embed="rId17"/>
          <a:stretch>
            <a:fillRect/>
          </a:stretch>
        </p:blipFill>
        <p:spPr>
          <a:xfrm>
            <a:off x="8733694" y="3321290"/>
            <a:ext cx="1152676" cy="576338"/>
          </a:xfrm>
          <a:prstGeom prst="rect">
            <a:avLst/>
          </a:prstGeom>
        </p:spPr>
      </p:pic>
      <p:pic>
        <p:nvPicPr>
          <p:cNvPr id="32" name="Picture 31"/>
          <p:cNvPicPr>
            <a:picLocks noChangeAspect="1"/>
          </p:cNvPicPr>
          <p:nvPr/>
        </p:nvPicPr>
        <p:blipFill>
          <a:blip r:embed="rId18"/>
          <a:stretch>
            <a:fillRect/>
          </a:stretch>
        </p:blipFill>
        <p:spPr>
          <a:xfrm>
            <a:off x="4911234" y="4789444"/>
            <a:ext cx="788451" cy="870014"/>
          </a:xfrm>
          <a:prstGeom prst="rect">
            <a:avLst/>
          </a:prstGeom>
        </p:spPr>
      </p:pic>
      <p:sp>
        <p:nvSpPr>
          <p:cNvPr id="3" name="Title 2"/>
          <p:cNvSpPr>
            <a:spLocks noGrp="1"/>
          </p:cNvSpPr>
          <p:nvPr>
            <p:ph type="title"/>
          </p:nvPr>
        </p:nvSpPr>
        <p:spPr>
          <a:xfrm>
            <a:off x="531812" y="316460"/>
            <a:ext cx="11125200" cy="886968"/>
          </a:xfrm>
        </p:spPr>
        <p:txBody>
          <a:bodyPr/>
          <a:lstStyle/>
          <a:p>
            <a:r>
              <a:rPr lang="en-US" dirty="0"/>
              <a:t>PaaS</a:t>
            </a:r>
          </a:p>
        </p:txBody>
      </p:sp>
      <p:sp>
        <p:nvSpPr>
          <p:cNvPr id="7" name="Footer Placeholder 6"/>
          <p:cNvSpPr>
            <a:spLocks noGrp="1"/>
          </p:cNvSpPr>
          <p:nvPr>
            <p:ph type="ftr" sz="quarter" idx="90"/>
          </p:nvPr>
        </p:nvSpPr>
        <p:spPr/>
        <p:txBody>
          <a:bodyPr/>
          <a:lstStyle/>
          <a:p>
            <a:r>
              <a:rPr lang="en-US" dirty="0"/>
              <a:t>Confidential – Oracle Internal</a:t>
            </a:r>
          </a:p>
        </p:txBody>
      </p:sp>
      <p:sp>
        <p:nvSpPr>
          <p:cNvPr id="5" name="Slide Number Placeholder 4"/>
          <p:cNvSpPr>
            <a:spLocks noGrp="1"/>
          </p:cNvSpPr>
          <p:nvPr>
            <p:ph type="sldNum" sz="quarter" idx="91"/>
          </p:nvPr>
        </p:nvSpPr>
        <p:spPr/>
        <p:txBody>
          <a:bodyPr/>
          <a:lstStyle/>
          <a:p>
            <a:fld id="{C51EAA63-D034-42AE-91FA-B13B9518C7BE}" type="slidenum">
              <a:rPr lang="en-US"/>
              <a:pPr/>
              <a:t>8</a:t>
            </a:fld>
            <a:endParaRPr lang="en-US" dirty="0"/>
          </a:p>
        </p:txBody>
      </p:sp>
      <p:graphicFrame>
        <p:nvGraphicFramePr>
          <p:cNvPr id="62" name="Table 61"/>
          <p:cNvGraphicFramePr>
            <a:graphicFrameLocks noGrp="1"/>
          </p:cNvGraphicFramePr>
          <p:nvPr>
            <p:extLst/>
          </p:nvPr>
        </p:nvGraphicFramePr>
        <p:xfrm>
          <a:off x="28819" y="25603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Autonomous Database</a:t>
                      </a:r>
                      <a:r>
                        <a:rPr lang="en-US" sz="1200" b="0" baseline="0" dirty="0">
                          <a:solidFill>
                            <a:schemeClr val="tx1"/>
                          </a:solidFill>
                        </a:rPr>
                        <a:t> Cloud</a:t>
                      </a: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Autonomous Data Warehouse</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Data Integration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nvPr>
        </p:nvGraphicFramePr>
        <p:xfrm>
          <a:off x="28819" y="41605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Data Visualization      </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Autonomous Visual Builder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Java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nvPr>
        </p:nvGraphicFramePr>
        <p:xfrm>
          <a:off x="28819" y="57607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Content</a:t>
                      </a:r>
                      <a:r>
                        <a:rPr lang="en-US" sz="1200" b="0" baseline="0" dirty="0">
                          <a:solidFill>
                            <a:schemeClr val="tx1"/>
                          </a:solidFill>
                        </a:rPr>
                        <a:t> and Experience Cloud</a:t>
                      </a: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Database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MySQL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pic>
        <p:nvPicPr>
          <p:cNvPr id="37" name="Picture 36"/>
          <p:cNvPicPr>
            <a:picLocks noChangeAspect="1"/>
          </p:cNvPicPr>
          <p:nvPr/>
        </p:nvPicPr>
        <p:blipFill>
          <a:blip r:embed="rId19"/>
          <a:stretch>
            <a:fillRect/>
          </a:stretch>
        </p:blipFill>
        <p:spPr>
          <a:xfrm>
            <a:off x="8664579" y="4898714"/>
            <a:ext cx="1123560" cy="760744"/>
          </a:xfrm>
          <a:prstGeom prst="rect">
            <a:avLst/>
          </a:prstGeom>
        </p:spPr>
      </p:pic>
      <p:pic>
        <p:nvPicPr>
          <p:cNvPr id="23" name="Picture 22"/>
          <p:cNvPicPr>
            <a:picLocks noChangeAspect="1"/>
          </p:cNvPicPr>
          <p:nvPr/>
        </p:nvPicPr>
        <p:blipFill>
          <a:blip r:embed="rId20"/>
          <a:stretch>
            <a:fillRect/>
          </a:stretch>
        </p:blipFill>
        <p:spPr>
          <a:xfrm>
            <a:off x="4678187" y="3305019"/>
            <a:ext cx="1097579" cy="716554"/>
          </a:xfrm>
          <a:prstGeom prst="rect">
            <a:avLst/>
          </a:prstGeom>
        </p:spPr>
      </p:pic>
    </p:spTree>
    <p:extLst>
      <p:ext uri="{BB962C8B-B14F-4D97-AF65-F5344CB8AC3E}">
        <p14:creationId xmlns:p14="http://schemas.microsoft.com/office/powerpoint/2010/main" val="1118527055"/>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a:stretch>
            <a:fillRect/>
          </a:stretch>
        </p:blipFill>
        <p:spPr>
          <a:xfrm>
            <a:off x="2381494" y="3149785"/>
            <a:ext cx="873217" cy="873217"/>
          </a:xfrm>
          <a:prstGeom prst="rect">
            <a:avLst/>
          </a:prstGeom>
        </p:spPr>
      </p:pic>
      <p:pic>
        <p:nvPicPr>
          <p:cNvPr id="16" name="Picture 15"/>
          <p:cNvPicPr>
            <a:picLocks noChangeAspect="1"/>
          </p:cNvPicPr>
          <p:nvPr/>
        </p:nvPicPr>
        <p:blipFill>
          <a:blip r:embed="rId4"/>
          <a:stretch>
            <a:fillRect/>
          </a:stretch>
        </p:blipFill>
        <p:spPr>
          <a:xfrm>
            <a:off x="861872" y="3143378"/>
            <a:ext cx="881401" cy="904968"/>
          </a:xfrm>
          <a:prstGeom prst="rect">
            <a:avLst/>
          </a:prstGeom>
        </p:spPr>
      </p:pic>
      <p:pic>
        <p:nvPicPr>
          <p:cNvPr id="15" name="Picture 14"/>
          <p:cNvPicPr>
            <a:picLocks noChangeAspect="1"/>
          </p:cNvPicPr>
          <p:nvPr/>
        </p:nvPicPr>
        <p:blipFill>
          <a:blip r:embed="rId5"/>
          <a:stretch>
            <a:fillRect/>
          </a:stretch>
        </p:blipFill>
        <p:spPr>
          <a:xfrm>
            <a:off x="10314927" y="3192565"/>
            <a:ext cx="877610" cy="877610"/>
          </a:xfrm>
          <a:prstGeom prst="rect">
            <a:avLst/>
          </a:prstGeom>
        </p:spPr>
      </p:pic>
      <p:pic>
        <p:nvPicPr>
          <p:cNvPr id="14" name="Picture 13"/>
          <p:cNvPicPr>
            <a:picLocks noChangeAspect="1"/>
          </p:cNvPicPr>
          <p:nvPr/>
        </p:nvPicPr>
        <p:blipFill>
          <a:blip r:embed="rId6"/>
          <a:stretch>
            <a:fillRect/>
          </a:stretch>
        </p:blipFill>
        <p:spPr>
          <a:xfrm>
            <a:off x="8806585" y="3161360"/>
            <a:ext cx="1031934" cy="945939"/>
          </a:xfrm>
          <a:prstGeom prst="rect">
            <a:avLst/>
          </a:prstGeom>
        </p:spPr>
      </p:pic>
      <p:pic>
        <p:nvPicPr>
          <p:cNvPr id="8" name="Picture 7"/>
          <p:cNvPicPr>
            <a:picLocks noChangeAspect="1"/>
          </p:cNvPicPr>
          <p:nvPr/>
        </p:nvPicPr>
        <p:blipFill>
          <a:blip r:embed="rId7"/>
          <a:stretch>
            <a:fillRect/>
          </a:stretch>
        </p:blipFill>
        <p:spPr>
          <a:xfrm>
            <a:off x="1106157" y="4750629"/>
            <a:ext cx="592342" cy="861589"/>
          </a:xfrm>
          <a:prstGeom prst="rect">
            <a:avLst/>
          </a:prstGeom>
        </p:spPr>
      </p:pic>
      <p:pic>
        <p:nvPicPr>
          <p:cNvPr id="11" name="Picture 10"/>
          <p:cNvPicPr>
            <a:picLocks noChangeAspect="1"/>
          </p:cNvPicPr>
          <p:nvPr/>
        </p:nvPicPr>
        <p:blipFill>
          <a:blip r:embed="rId8"/>
          <a:stretch>
            <a:fillRect/>
          </a:stretch>
        </p:blipFill>
        <p:spPr>
          <a:xfrm>
            <a:off x="6337934" y="3145601"/>
            <a:ext cx="907621" cy="907621"/>
          </a:xfrm>
          <a:prstGeom prst="rect">
            <a:avLst/>
          </a:prstGeom>
        </p:spPr>
      </p:pic>
      <p:pic>
        <p:nvPicPr>
          <p:cNvPr id="10" name="Picture 9"/>
          <p:cNvPicPr>
            <a:picLocks noChangeAspect="1"/>
          </p:cNvPicPr>
          <p:nvPr/>
        </p:nvPicPr>
        <p:blipFill>
          <a:blip r:embed="rId9"/>
          <a:stretch>
            <a:fillRect/>
          </a:stretch>
        </p:blipFill>
        <p:spPr>
          <a:xfrm>
            <a:off x="4829615" y="3326328"/>
            <a:ext cx="899913" cy="646812"/>
          </a:xfrm>
          <a:prstGeom prst="rect">
            <a:avLst/>
          </a:prstGeom>
        </p:spPr>
      </p:pic>
      <p:pic>
        <p:nvPicPr>
          <p:cNvPr id="26" name="Picture 25"/>
          <p:cNvPicPr>
            <a:picLocks noChangeAspect="1"/>
          </p:cNvPicPr>
          <p:nvPr/>
        </p:nvPicPr>
        <p:blipFill>
          <a:blip r:embed="rId10"/>
          <a:stretch>
            <a:fillRect/>
          </a:stretch>
        </p:blipFill>
        <p:spPr>
          <a:xfrm>
            <a:off x="10292712" y="1548274"/>
            <a:ext cx="899825" cy="899825"/>
          </a:xfrm>
          <a:prstGeom prst="rect">
            <a:avLst/>
          </a:prstGeom>
        </p:spPr>
      </p:pic>
      <p:pic>
        <p:nvPicPr>
          <p:cNvPr id="23" name="Picture 22"/>
          <p:cNvPicPr>
            <a:picLocks noChangeAspect="1"/>
          </p:cNvPicPr>
          <p:nvPr/>
        </p:nvPicPr>
        <p:blipFill>
          <a:blip r:embed="rId11"/>
          <a:stretch>
            <a:fillRect/>
          </a:stretch>
        </p:blipFill>
        <p:spPr>
          <a:xfrm>
            <a:off x="8878099" y="1566371"/>
            <a:ext cx="773743" cy="928492"/>
          </a:xfrm>
          <a:prstGeom prst="rect">
            <a:avLst/>
          </a:prstGeom>
        </p:spPr>
      </p:pic>
      <p:pic>
        <p:nvPicPr>
          <p:cNvPr id="13" name="Picture 12"/>
          <p:cNvPicPr>
            <a:picLocks noChangeAspect="1"/>
          </p:cNvPicPr>
          <p:nvPr/>
        </p:nvPicPr>
        <p:blipFill>
          <a:blip r:embed="rId12"/>
          <a:stretch>
            <a:fillRect/>
          </a:stretch>
        </p:blipFill>
        <p:spPr>
          <a:xfrm>
            <a:off x="6298783" y="1566748"/>
            <a:ext cx="897641" cy="897641"/>
          </a:xfrm>
          <a:prstGeom prst="rect">
            <a:avLst/>
          </a:prstGeom>
        </p:spPr>
      </p:pic>
      <p:pic>
        <p:nvPicPr>
          <p:cNvPr id="9" name="Picture 8"/>
          <p:cNvPicPr>
            <a:picLocks noChangeAspect="1"/>
          </p:cNvPicPr>
          <p:nvPr/>
        </p:nvPicPr>
        <p:blipFill>
          <a:blip r:embed="rId13"/>
          <a:stretch>
            <a:fillRect/>
          </a:stretch>
        </p:blipFill>
        <p:spPr>
          <a:xfrm>
            <a:off x="4681089" y="1557149"/>
            <a:ext cx="1036742" cy="890950"/>
          </a:xfrm>
          <a:prstGeom prst="rect">
            <a:avLst/>
          </a:prstGeom>
        </p:spPr>
      </p:pic>
      <p:pic>
        <p:nvPicPr>
          <p:cNvPr id="4" name="Picture 3"/>
          <p:cNvPicPr>
            <a:picLocks noChangeAspect="1"/>
          </p:cNvPicPr>
          <p:nvPr/>
        </p:nvPicPr>
        <p:blipFill>
          <a:blip r:embed="rId14"/>
          <a:stretch>
            <a:fillRect/>
          </a:stretch>
        </p:blipFill>
        <p:spPr>
          <a:xfrm>
            <a:off x="2346769" y="1540015"/>
            <a:ext cx="912171" cy="912171"/>
          </a:xfrm>
          <a:prstGeom prst="rect">
            <a:avLst/>
          </a:prstGeom>
        </p:spPr>
      </p:pic>
      <p:pic>
        <p:nvPicPr>
          <p:cNvPr id="2" name="Picture 1"/>
          <p:cNvPicPr>
            <a:picLocks noChangeAspect="1"/>
          </p:cNvPicPr>
          <p:nvPr/>
        </p:nvPicPr>
        <p:blipFill>
          <a:blip r:embed="rId15"/>
          <a:stretch>
            <a:fillRect/>
          </a:stretch>
        </p:blipFill>
        <p:spPr>
          <a:xfrm>
            <a:off x="1098675" y="1503092"/>
            <a:ext cx="577254" cy="931370"/>
          </a:xfrm>
          <a:prstGeom prst="rect">
            <a:avLst/>
          </a:prstGeom>
        </p:spPr>
      </p:pic>
      <p:sp>
        <p:nvSpPr>
          <p:cNvPr id="3" name="Title 2"/>
          <p:cNvSpPr>
            <a:spLocks noGrp="1"/>
          </p:cNvSpPr>
          <p:nvPr>
            <p:ph type="title"/>
          </p:nvPr>
        </p:nvSpPr>
        <p:spPr>
          <a:xfrm>
            <a:off x="531812" y="316460"/>
            <a:ext cx="11125200" cy="886968"/>
          </a:xfrm>
        </p:spPr>
        <p:txBody>
          <a:bodyPr/>
          <a:lstStyle/>
          <a:p>
            <a:r>
              <a:rPr lang="en-US" dirty="0"/>
              <a:t>PaaS </a:t>
            </a:r>
            <a:r>
              <a:rPr lang="en-US" dirty="0" smtClean="0"/>
              <a:t>(continued</a:t>
            </a:r>
            <a:r>
              <a:rPr lang="en-US" dirty="0"/>
              <a:t>)</a:t>
            </a:r>
          </a:p>
        </p:txBody>
      </p:sp>
      <p:sp>
        <p:nvSpPr>
          <p:cNvPr id="7" name="Footer Placeholder 6"/>
          <p:cNvSpPr>
            <a:spLocks noGrp="1"/>
          </p:cNvSpPr>
          <p:nvPr>
            <p:ph type="ftr" sz="quarter" idx="90"/>
          </p:nvPr>
        </p:nvSpPr>
        <p:spPr/>
        <p:txBody>
          <a:bodyPr/>
          <a:lstStyle/>
          <a:p>
            <a:r>
              <a:rPr lang="en-US" dirty="0"/>
              <a:t>Confidential – Oracle Internal</a:t>
            </a:r>
          </a:p>
        </p:txBody>
      </p:sp>
      <p:sp>
        <p:nvSpPr>
          <p:cNvPr id="5" name="Slide Number Placeholder 4"/>
          <p:cNvSpPr>
            <a:spLocks noGrp="1"/>
          </p:cNvSpPr>
          <p:nvPr>
            <p:ph type="sldNum" sz="quarter" idx="91"/>
          </p:nvPr>
        </p:nvSpPr>
        <p:spPr/>
        <p:txBody>
          <a:bodyPr/>
          <a:lstStyle/>
          <a:p>
            <a:fld id="{C51EAA63-D034-42AE-91FA-B13B9518C7BE}" type="slidenum">
              <a:rPr lang="en-US"/>
              <a:pPr/>
              <a:t>9</a:t>
            </a:fld>
            <a:endParaRPr lang="en-US" dirty="0"/>
          </a:p>
        </p:txBody>
      </p:sp>
      <p:graphicFrame>
        <p:nvGraphicFramePr>
          <p:cNvPr id="62" name="Table 61"/>
          <p:cNvGraphicFramePr>
            <a:graphicFrameLocks noGrp="1"/>
          </p:cNvGraphicFramePr>
          <p:nvPr>
            <p:extLst/>
          </p:nvPr>
        </p:nvGraphicFramePr>
        <p:xfrm>
          <a:off x="28819" y="2560320"/>
          <a:ext cx="11996928" cy="45720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Event Hub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Integration Cloud </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Mobile and Chatbots Cloud</a:t>
                      </a:r>
                    </a:p>
                    <a:p>
                      <a:pPr algn="ctr"/>
                      <a:endParaRPr lang="en-US" sz="1200" b="0" dirty="0">
                        <a:solidFill>
                          <a:schemeClr val="tx1"/>
                        </a:solidFill>
                      </a:endParaRP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3" name="Table 122"/>
          <p:cNvGraphicFramePr>
            <a:graphicFrameLocks noGrp="1"/>
          </p:cNvGraphicFramePr>
          <p:nvPr>
            <p:extLst/>
          </p:nvPr>
        </p:nvGraphicFramePr>
        <p:xfrm>
          <a:off x="28819" y="41605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IOT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b="0" dirty="0">
                          <a:solidFill>
                            <a:schemeClr val="tx1"/>
                          </a:solidFill>
                        </a:rPr>
                        <a:t>Analytics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smtClean="0">
                          <a:solidFill>
                            <a:schemeClr val="tx1"/>
                          </a:solidFill>
                        </a:rPr>
                        <a:t>Blockchain </a:t>
                      </a:r>
                      <a:r>
                        <a:rPr lang="en-US" sz="1200" b="0" dirty="0">
                          <a:solidFill>
                            <a:schemeClr val="tx1"/>
                          </a:solidFill>
                        </a:rPr>
                        <a:t>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graphicFrame>
        <p:nvGraphicFramePr>
          <p:cNvPr id="124" name="Table 123"/>
          <p:cNvGraphicFramePr>
            <a:graphicFrameLocks noGrp="1"/>
          </p:cNvGraphicFramePr>
          <p:nvPr>
            <p:extLst/>
          </p:nvPr>
        </p:nvGraphicFramePr>
        <p:xfrm>
          <a:off x="28819" y="5760720"/>
          <a:ext cx="11996928" cy="365760"/>
        </p:xfrm>
        <a:graphic>
          <a:graphicData uri="http://schemas.openxmlformats.org/drawingml/2006/table">
            <a:tbl>
              <a:tblPr>
                <a:tableStyleId>{0E3FDE45-AF77-4B5C-9715-49D594BDF05E}</a:tableStyleId>
              </a:tblPr>
              <a:tblGrid>
                <a:gridCol w="3998976">
                  <a:extLst>
                    <a:ext uri="{9D8B030D-6E8A-4147-A177-3AD203B41FA5}">
                      <a16:colId xmlns:a16="http://schemas.microsoft.com/office/drawing/2014/main" xmlns="" val="20000"/>
                    </a:ext>
                  </a:extLst>
                </a:gridCol>
                <a:gridCol w="3998976">
                  <a:extLst>
                    <a:ext uri="{9D8B030D-6E8A-4147-A177-3AD203B41FA5}">
                      <a16:colId xmlns:a16="http://schemas.microsoft.com/office/drawing/2014/main" xmlns="" val="20001"/>
                    </a:ext>
                  </a:extLst>
                </a:gridCol>
                <a:gridCol w="3998976">
                  <a:extLst>
                    <a:ext uri="{9D8B030D-6E8A-4147-A177-3AD203B41FA5}">
                      <a16:colId xmlns:a16="http://schemas.microsoft.com/office/drawing/2014/main" xmlns="" val="20002"/>
                    </a:ext>
                  </a:extLst>
                </a:gridCol>
              </a:tblGrid>
              <a:tr h="365760">
                <a:tc>
                  <a:txBody>
                    <a:bodyPr/>
                    <a:lstStyle/>
                    <a:p>
                      <a:pPr algn="ctr"/>
                      <a:r>
                        <a:rPr lang="en-US" sz="1200" b="0" dirty="0">
                          <a:solidFill>
                            <a:schemeClr val="tx1"/>
                          </a:solidFill>
                        </a:rPr>
                        <a:t>DIVA Cloud</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Cloud @ Customer</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tx1"/>
                          </a:solidFill>
                        </a:rPr>
                        <a:t>Exadata Cloud @ Customer</a:t>
                      </a:r>
                    </a:p>
                  </a:txBody>
                  <a:tcPr marT="91440" marB="0">
                    <a:lnL>
                      <a:noFill/>
                    </a:lnL>
                    <a:lnR>
                      <a:noFill/>
                    </a:lnR>
                    <a:lnT w="952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xmlns="" val="10000"/>
                  </a:ext>
                </a:extLst>
              </a:tr>
            </a:tbl>
          </a:graphicData>
        </a:graphic>
      </p:graphicFrame>
      <p:sp>
        <p:nvSpPr>
          <p:cNvPr id="38" name="TextBox 37"/>
          <p:cNvSpPr txBox="1"/>
          <p:nvPr/>
        </p:nvSpPr>
        <p:spPr>
          <a:xfrm>
            <a:off x="-318977" y="4986670"/>
            <a:ext cx="914400" cy="914400"/>
          </a:xfrm>
          <a:prstGeom prst="rect">
            <a:avLst/>
          </a:prstGeom>
          <a:noFill/>
        </p:spPr>
        <p:txBody>
          <a:bodyPr wrap="none" lIns="0" tIns="0" rIns="0" bIns="0" rtlCol="0">
            <a:noAutofit/>
          </a:bodyPr>
          <a:lstStyle/>
          <a:p>
            <a:pPr>
              <a:lnSpc>
                <a:spcPct val="90000"/>
              </a:lnSpc>
            </a:pPr>
            <a:endParaRPr lang="en-US" dirty="0"/>
          </a:p>
        </p:txBody>
      </p:sp>
      <p:pic>
        <p:nvPicPr>
          <p:cNvPr id="27" name="Picture 26"/>
          <p:cNvPicPr>
            <a:picLocks noChangeAspect="1"/>
          </p:cNvPicPr>
          <p:nvPr/>
        </p:nvPicPr>
        <p:blipFill>
          <a:blip r:embed="rId16"/>
          <a:stretch>
            <a:fillRect/>
          </a:stretch>
        </p:blipFill>
        <p:spPr>
          <a:xfrm>
            <a:off x="6351635" y="4736247"/>
            <a:ext cx="952052" cy="952052"/>
          </a:xfrm>
          <a:prstGeom prst="rect">
            <a:avLst/>
          </a:prstGeom>
        </p:spPr>
      </p:pic>
      <p:pic>
        <p:nvPicPr>
          <p:cNvPr id="32" name="Picture 31"/>
          <p:cNvPicPr>
            <a:picLocks noChangeAspect="1"/>
          </p:cNvPicPr>
          <p:nvPr/>
        </p:nvPicPr>
        <p:blipFill>
          <a:blip r:embed="rId17"/>
          <a:stretch>
            <a:fillRect/>
          </a:stretch>
        </p:blipFill>
        <p:spPr>
          <a:xfrm>
            <a:off x="5055304" y="4710270"/>
            <a:ext cx="511778" cy="1023556"/>
          </a:xfrm>
          <a:prstGeom prst="rect">
            <a:avLst/>
          </a:prstGeom>
        </p:spPr>
      </p:pic>
      <p:pic>
        <p:nvPicPr>
          <p:cNvPr id="33" name="Picture 32"/>
          <p:cNvPicPr>
            <a:picLocks noChangeAspect="1"/>
          </p:cNvPicPr>
          <p:nvPr/>
        </p:nvPicPr>
        <p:blipFill>
          <a:blip r:embed="rId18"/>
          <a:stretch>
            <a:fillRect/>
          </a:stretch>
        </p:blipFill>
        <p:spPr>
          <a:xfrm>
            <a:off x="10282033" y="4747906"/>
            <a:ext cx="952053" cy="952053"/>
          </a:xfrm>
          <a:prstGeom prst="rect">
            <a:avLst/>
          </a:prstGeom>
        </p:spPr>
      </p:pic>
      <p:pic>
        <p:nvPicPr>
          <p:cNvPr id="34" name="Picture 33"/>
          <p:cNvPicPr>
            <a:picLocks noChangeAspect="1"/>
          </p:cNvPicPr>
          <p:nvPr/>
        </p:nvPicPr>
        <p:blipFill>
          <a:blip r:embed="rId19"/>
          <a:stretch>
            <a:fillRect/>
          </a:stretch>
        </p:blipFill>
        <p:spPr>
          <a:xfrm>
            <a:off x="8866211" y="4709474"/>
            <a:ext cx="943904" cy="1036125"/>
          </a:xfrm>
          <a:prstGeom prst="rect">
            <a:avLst/>
          </a:prstGeom>
        </p:spPr>
      </p:pic>
      <p:pic>
        <p:nvPicPr>
          <p:cNvPr id="12" name="Picture 11"/>
          <p:cNvPicPr>
            <a:picLocks noChangeAspect="1"/>
          </p:cNvPicPr>
          <p:nvPr/>
        </p:nvPicPr>
        <p:blipFill>
          <a:blip r:embed="rId20"/>
          <a:stretch>
            <a:fillRect/>
          </a:stretch>
        </p:blipFill>
        <p:spPr>
          <a:xfrm>
            <a:off x="2338567" y="4730799"/>
            <a:ext cx="881419" cy="881419"/>
          </a:xfrm>
          <a:prstGeom prst="rect">
            <a:avLst/>
          </a:prstGeom>
        </p:spPr>
      </p:pic>
    </p:spTree>
    <p:extLst>
      <p:ext uri="{BB962C8B-B14F-4D97-AF65-F5344CB8AC3E}">
        <p14:creationId xmlns:p14="http://schemas.microsoft.com/office/powerpoint/2010/main" val="1702932317"/>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Oracle Corporate Icon Collection">
  <a:themeElements>
    <a:clrScheme name="Oracle 10g">
      <a:dk1>
        <a:srgbClr val="58595B"/>
      </a:dk1>
      <a:lt1>
        <a:srgbClr val="FFFFFF"/>
      </a:lt1>
      <a:dk2>
        <a:srgbClr val="374A58"/>
      </a:dk2>
      <a:lt2>
        <a:srgbClr val="C8D9DE"/>
      </a:lt2>
      <a:accent1>
        <a:srgbClr val="F80000"/>
      </a:accent1>
      <a:accent2>
        <a:srgbClr val="8EADBF"/>
      </a:accent2>
      <a:accent3>
        <a:srgbClr val="FF8D14"/>
      </a:accent3>
      <a:accent4>
        <a:srgbClr val="007395"/>
      </a:accent4>
      <a:accent5>
        <a:srgbClr val="A52641"/>
      </a:accent5>
      <a:accent6>
        <a:srgbClr val="3A913F"/>
      </a:accent6>
      <a:hlink>
        <a:srgbClr val="1F4F82"/>
      </a:hlink>
      <a:folHlink>
        <a:srgbClr val="8A8C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2"/>
        </a:solidFill>
        <a:ln w="15875">
          <a:solidFill>
            <a:schemeClr val="accent2"/>
          </a:solid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2"/>
          </a:solidFill>
          <a:miter lim="800000"/>
          <a:tailEnd type="arrow"/>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dirty="0" smtClean="0"/>
        </a:defPPr>
      </a:lstStyle>
    </a:txDef>
  </a:objectDefaults>
  <a:extraClrSchemeLst/>
  <a:extLst>
    <a:ext uri="{05A4C25C-085E-4340-85A3-A5531E510DB2}">
      <thm15:themeFamily xmlns:thm15="http://schemas.microsoft.com/office/thememl/2012/main" name="OBIC_ContactSheet-170823.potx" id="{D4BB580A-5A68-D84A-A4A3-F075B5FB2217}" vid="{FAE6C281-7FBA-E04D-9659-1574EB532A24}"/>
    </a:ext>
  </a:extLst>
</a:theme>
</file>

<file path=ppt/theme/theme2.xml><?xml version="1.0" encoding="utf-8"?>
<a:theme xmlns:a="http://schemas.openxmlformats.org/drawingml/2006/main" name="Office Theme">
  <a:themeElements>
    <a:clrScheme name="Oracle">
      <a:dk1>
        <a:srgbClr val="5F5F5F"/>
      </a:dk1>
      <a:lt1>
        <a:srgbClr val="FFFFFF"/>
      </a:lt1>
      <a:dk2>
        <a:srgbClr val="7F7F7F"/>
      </a:dk2>
      <a:lt2>
        <a:srgbClr val="DCE3E4"/>
      </a:lt2>
      <a:accent1>
        <a:srgbClr val="F80000"/>
      </a:accent1>
      <a:accent2>
        <a:srgbClr val="8A133B"/>
      </a:accent2>
      <a:accent3>
        <a:srgbClr val="FF7700"/>
      </a:accent3>
      <a:accent4>
        <a:srgbClr val="46575E"/>
      </a:accent4>
      <a:accent5>
        <a:srgbClr val="8DA6B1"/>
      </a:accent5>
      <a:accent6>
        <a:srgbClr val="B0C3C8"/>
      </a:accent6>
      <a:hlink>
        <a:srgbClr val="8DA6B1"/>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racle">
      <a:dk1>
        <a:srgbClr val="5F5F5F"/>
      </a:dk1>
      <a:lt1>
        <a:srgbClr val="FFFFFF"/>
      </a:lt1>
      <a:dk2>
        <a:srgbClr val="7F7F7F"/>
      </a:dk2>
      <a:lt2>
        <a:srgbClr val="DCE3E4"/>
      </a:lt2>
      <a:accent1>
        <a:srgbClr val="F80000"/>
      </a:accent1>
      <a:accent2>
        <a:srgbClr val="8A133B"/>
      </a:accent2>
      <a:accent3>
        <a:srgbClr val="FF7700"/>
      </a:accent3>
      <a:accent4>
        <a:srgbClr val="46575E"/>
      </a:accent4>
      <a:accent5>
        <a:srgbClr val="8DA6B1"/>
      </a:accent5>
      <a:accent6>
        <a:srgbClr val="B0C3C8"/>
      </a:accent6>
      <a:hlink>
        <a:srgbClr val="8DA6B1"/>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OBIC_ContactSheet-170823</Template>
  <TotalTime>13140</TotalTime>
  <Words>841</Words>
  <Application>Microsoft Macintosh PowerPoint</Application>
  <PresentationFormat>Custom</PresentationFormat>
  <Paragraphs>259</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新細明體</vt:lpstr>
      <vt:lpstr>Oracle Corporate Icon Collection</vt:lpstr>
      <vt:lpstr>PowerPoint Presentation</vt:lpstr>
      <vt:lpstr>Oracle Brand Cloud Architecture Icon Collection</vt:lpstr>
      <vt:lpstr>Oracle Brand Cloud Architecture Icon Collection Overview</vt:lpstr>
      <vt:lpstr>Using the Oracle Brand Cloud Architecture Icon Contact Sheet</vt:lpstr>
      <vt:lpstr>General</vt:lpstr>
      <vt:lpstr>SaaS</vt:lpstr>
      <vt:lpstr>SaaS (continued)</vt:lpstr>
      <vt:lpstr>PaaS</vt:lpstr>
      <vt:lpstr>PaaS (continued)</vt:lpstr>
      <vt:lpstr>PaaS (continued)</vt:lpstr>
      <vt:lpstr>PaaS (continued)</vt:lpstr>
      <vt:lpstr>IaaS</vt:lpstr>
      <vt:lpstr>IaaS (continued)</vt:lpstr>
      <vt:lpstr>IaaS (continued)</vt:lpstr>
      <vt:lpstr>Engineered Systems</vt:lpstr>
      <vt:lpstr>Oracle Brand Cloud Architecture Sample</vt:lpstr>
      <vt:lpstr>Using the Oracle Brand Cloud Architecture Icon in draw.io</vt:lpstr>
    </vt:vector>
  </TitlesOfParts>
  <Manager/>
  <Company/>
  <LinksUpToDate>false</LinksUpToDate>
  <SharedDoc>false</SharedDoc>
  <HyperlinkBase/>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Oracle Brand Icon Collection</dc:title>
  <dc:subject>Oracle Brand Icon Collection</dc:subject>
  <dc:creator>Microsoft Office User</dc:creator>
  <cp:keywords/>
  <dc:description/>
  <cp:lastModifiedBy>Microsoft Office User</cp:lastModifiedBy>
  <cp:revision>83</cp:revision>
  <cp:lastPrinted>2014-07-16T02:22:57Z</cp:lastPrinted>
  <dcterms:created xsi:type="dcterms:W3CDTF">2017-08-31T12:08:23Z</dcterms:created>
  <dcterms:modified xsi:type="dcterms:W3CDTF">2019-01-23T08:40:51Z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2343037</vt:lpwstr>
  </property>
  <property fmtid="{D5CDD505-2E9C-101B-9397-08002B2CF9AE}" pid="3" name="NXPowerLiteSettings">
    <vt:lpwstr>F98007B004F000</vt:lpwstr>
  </property>
  <property fmtid="{D5CDD505-2E9C-101B-9397-08002B2CF9AE}" pid="4" name="NXPowerLiteVersion">
    <vt:lpwstr>D5.0.2</vt:lpwstr>
  </property>
</Properties>
</file>

<file path=docProps/thumbnail.jpeg>
</file>